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1326" r:id="rId2"/>
    <p:sldId id="1627" r:id="rId3"/>
    <p:sldId id="262" r:id="rId4"/>
    <p:sldId id="1763" r:id="rId5"/>
    <p:sldId id="1895" r:id="rId6"/>
    <p:sldId id="1896" r:id="rId7"/>
    <p:sldId id="1897" r:id="rId8"/>
    <p:sldId id="1898" r:id="rId9"/>
    <p:sldId id="1815" r:id="rId10"/>
    <p:sldId id="1833" r:id="rId11"/>
    <p:sldId id="1855" r:id="rId12"/>
    <p:sldId id="1543" r:id="rId13"/>
    <p:sldId id="1899" r:id="rId14"/>
    <p:sldId id="1894" r:id="rId15"/>
    <p:sldId id="1670" r:id="rId16"/>
    <p:sldId id="282" r:id="rId17"/>
    <p:sldId id="525" r:id="rId18"/>
    <p:sldId id="49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klas Roming" initials="NR" lastIdx="3" clrIdx="0"/>
  <p:cmAuthor id="1" name="LuisZ" initials="LHZ" lastIdx="6" clrIdx="1"/>
  <p:cmAuthor id="2" name="Paola Andrea Yanguas Parra" initials="" lastIdx="0" clrIdx="2"/>
  <p:cmAuthor id="3" name="Deborah Ramalope" initials="DR" lastIdx="1" clrIdx="3">
    <p:extLst>
      <p:ext uri="{19B8F6BF-5375-455C-9EA6-DF929625EA0E}">
        <p15:presenceInfo xmlns:p15="http://schemas.microsoft.com/office/powerpoint/2012/main" userId="79e1e3e6766c7f6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61A7"/>
    <a:srgbClr val="B7AB69"/>
    <a:srgbClr val="39599C"/>
    <a:srgbClr val="191919"/>
    <a:srgbClr val="678DC7"/>
    <a:srgbClr val="267D87"/>
    <a:srgbClr val="79AA9D"/>
    <a:srgbClr val="294C94"/>
    <a:srgbClr val="8AA3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4938"/>
    <p:restoredTop sz="96405" autoAdjust="0"/>
  </p:normalViewPr>
  <p:slideViewPr>
    <p:cSldViewPr snapToGrid="0" snapToObjects="1">
      <p:cViewPr varScale="1">
        <p:scale>
          <a:sx n="152" d="100"/>
          <a:sy n="152" d="100"/>
        </p:scale>
        <p:origin x="208" y="2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17" d="100"/>
          <a:sy n="117" d="100"/>
        </p:scale>
        <p:origin x="2992" y="16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ill/Box%20Sync/Bill%20Hare%20Work/Great%20Barrier%20Reef/CAT%20AUS%20Scaling%20up%20fugitives/Gas%20Deman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ill/Box%20Sync/Bill%20Hare%20Work/Great%20Barrier%20Reef/CAT%20AUS%20Scaling%20up%20fugitives/Gas%20Deman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'Scaling Up Aus Ref Scenario'!$A$5</c:f>
              <c:strCache>
                <c:ptCount val="1"/>
                <c:pt idx="0">
                  <c:v>Power generation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'Scaling Up Aus Ref Scenario'!$D$4:$BL$4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'Scaling Up Aus Ref Scenario'!$D$5:$BL$5</c:f>
              <c:numCache>
                <c:formatCode>#,##0</c:formatCode>
                <c:ptCount val="61"/>
                <c:pt idx="0">
                  <c:v>52.21926439726743</c:v>
                </c:pt>
                <c:pt idx="1">
                  <c:v>39.399892726600264</c:v>
                </c:pt>
                <c:pt idx="2">
                  <c:v>42.909856607226807</c:v>
                </c:pt>
                <c:pt idx="3">
                  <c:v>45.247042493125576</c:v>
                </c:pt>
                <c:pt idx="4">
                  <c:v>45.366617015101845</c:v>
                </c:pt>
                <c:pt idx="5">
                  <c:v>55.019056363226859</c:v>
                </c:pt>
                <c:pt idx="6">
                  <c:v>46.11378504262435</c:v>
                </c:pt>
                <c:pt idx="7">
                  <c:v>43.881701056636366</c:v>
                </c:pt>
                <c:pt idx="8">
                  <c:v>48.567236533943458</c:v>
                </c:pt>
                <c:pt idx="9">
                  <c:v>59.306685547608431</c:v>
                </c:pt>
                <c:pt idx="10">
                  <c:v>62.214183347286706</c:v>
                </c:pt>
                <c:pt idx="11">
                  <c:v>62.240644476595364</c:v>
                </c:pt>
                <c:pt idx="12">
                  <c:v>111.49994089868383</c:v>
                </c:pt>
                <c:pt idx="13">
                  <c:v>109.40220656236916</c:v>
                </c:pt>
                <c:pt idx="14">
                  <c:v>110.7589399935592</c:v>
                </c:pt>
                <c:pt idx="15">
                  <c:v>87.25710714856767</c:v>
                </c:pt>
                <c:pt idx="16">
                  <c:v>85.441166581482548</c:v>
                </c:pt>
                <c:pt idx="17">
                  <c:v>114.68521074717466</c:v>
                </c:pt>
                <c:pt idx="18">
                  <c:v>128.06518048926901</c:v>
                </c:pt>
                <c:pt idx="19">
                  <c:v>146.30414736159969</c:v>
                </c:pt>
                <c:pt idx="20">
                  <c:v>163.80436896702426</c:v>
                </c:pt>
                <c:pt idx="21">
                  <c:v>177.43634712460863</c:v>
                </c:pt>
                <c:pt idx="22">
                  <c:v>179.11780509405844</c:v>
                </c:pt>
                <c:pt idx="23">
                  <c:v>183.73216495570165</c:v>
                </c:pt>
                <c:pt idx="24">
                  <c:v>186.2068389841329</c:v>
                </c:pt>
                <c:pt idx="25">
                  <c:v>189.92354889540664</c:v>
                </c:pt>
                <c:pt idx="26">
                  <c:v>181.75482198521098</c:v>
                </c:pt>
                <c:pt idx="27">
                  <c:v>181.08571403544281</c:v>
                </c:pt>
                <c:pt idx="28">
                  <c:v>179.43975886468752</c:v>
                </c:pt>
                <c:pt idx="29">
                  <c:v>177.53544598464259</c:v>
                </c:pt>
                <c:pt idx="30">
                  <c:v>175.66333444593261</c:v>
                </c:pt>
                <c:pt idx="31">
                  <c:v>166.66247637363762</c:v>
                </c:pt>
                <c:pt idx="32">
                  <c:v>153.41755690282733</c:v>
                </c:pt>
                <c:pt idx="33">
                  <c:v>146.43625019780504</c:v>
                </c:pt>
                <c:pt idx="34">
                  <c:v>141.31568265777011</c:v>
                </c:pt>
                <c:pt idx="35">
                  <c:v>135.63814149928425</c:v>
                </c:pt>
                <c:pt idx="36">
                  <c:v>122.28182345619425</c:v>
                </c:pt>
                <c:pt idx="37">
                  <c:v>113.06832206098611</c:v>
                </c:pt>
                <c:pt idx="38">
                  <c:v>103.66417309842429</c:v>
                </c:pt>
                <c:pt idx="39">
                  <c:v>94.53388794453403</c:v>
                </c:pt>
                <c:pt idx="40">
                  <c:v>86.154549997312031</c:v>
                </c:pt>
                <c:pt idx="41">
                  <c:v>78.339529743030653</c:v>
                </c:pt>
                <c:pt idx="42">
                  <c:v>70.91194854194876</c:v>
                </c:pt>
                <c:pt idx="43">
                  <c:v>63.472422399155818</c:v>
                </c:pt>
                <c:pt idx="44">
                  <c:v>55.996927662631215</c:v>
                </c:pt>
                <c:pt idx="45">
                  <c:v>48.474765291573377</c:v>
                </c:pt>
                <c:pt idx="46">
                  <c:v>40.709730234047328</c:v>
                </c:pt>
                <c:pt idx="47">
                  <c:v>33.122149833675266</c:v>
                </c:pt>
                <c:pt idx="48">
                  <c:v>25.478146848949848</c:v>
                </c:pt>
                <c:pt idx="49">
                  <c:v>17.781792167794567</c:v>
                </c:pt>
                <c:pt idx="50">
                  <c:v>10.028953424160109</c:v>
                </c:pt>
                <c:pt idx="51">
                  <c:v>7.7342283760324859</c:v>
                </c:pt>
                <c:pt idx="52">
                  <c:v>7.4561531119159588</c:v>
                </c:pt>
                <c:pt idx="53">
                  <c:v>7.3482944787918436</c:v>
                </c:pt>
                <c:pt idx="54">
                  <c:v>2.5518266879663103</c:v>
                </c:pt>
                <c:pt idx="55">
                  <c:v>1.9753377677514501</c:v>
                </c:pt>
                <c:pt idx="56">
                  <c:v>1.6878302897025155</c:v>
                </c:pt>
                <c:pt idx="57">
                  <c:v>1.4805367354275436</c:v>
                </c:pt>
                <c:pt idx="58">
                  <c:v>1.5568384794577308</c:v>
                </c:pt>
                <c:pt idx="59">
                  <c:v>2.2842973723551583</c:v>
                </c:pt>
                <c:pt idx="60">
                  <c:v>4.4579171111882738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D4-6847-ABB1-2191120664D0}"/>
            </c:ext>
          </c:extLst>
        </c:ser>
        <c:ser>
          <c:idx val="1"/>
          <c:order val="1"/>
          <c:tx>
            <c:strRef>
              <c:f>'Scaling Up Aus Ref Scenario'!$A$6</c:f>
              <c:strCache>
                <c:ptCount val="1"/>
                <c:pt idx="0">
                  <c:v>Cement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'Scaling Up Aus Ref Scenario'!$D$4:$BL$4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'Scaling Up Aus Ref Scenario'!$D$6:$BL$6</c:f>
              <c:numCache>
                <c:formatCode>#,##0</c:formatCode>
                <c:ptCount val="61"/>
                <c:pt idx="0">
                  <c:v>14.022462928934834</c:v>
                </c:pt>
                <c:pt idx="1">
                  <c:v>12.729510934998473</c:v>
                </c:pt>
                <c:pt idx="2">
                  <c:v>13.433742490599062</c:v>
                </c:pt>
                <c:pt idx="3">
                  <c:v>14.449264191168902</c:v>
                </c:pt>
                <c:pt idx="4">
                  <c:v>14.403377091174381</c:v>
                </c:pt>
                <c:pt idx="5">
                  <c:v>13.99633664925738</c:v>
                </c:pt>
                <c:pt idx="6">
                  <c:v>12.964937225643567</c:v>
                </c:pt>
                <c:pt idx="7">
                  <c:v>13.776931600691301</c:v>
                </c:pt>
                <c:pt idx="8">
                  <c:v>14.646581870352394</c:v>
                </c:pt>
                <c:pt idx="9">
                  <c:v>14.425819520833171</c:v>
                </c:pt>
                <c:pt idx="10">
                  <c:v>14.867311976820405</c:v>
                </c:pt>
                <c:pt idx="11">
                  <c:v>13.182391396343949</c:v>
                </c:pt>
                <c:pt idx="12">
                  <c:v>14.262635316193002</c:v>
                </c:pt>
                <c:pt idx="13">
                  <c:v>12.88878198091645</c:v>
                </c:pt>
                <c:pt idx="14">
                  <c:v>12.722077476185529</c:v>
                </c:pt>
                <c:pt idx="15">
                  <c:v>13.866853339841983</c:v>
                </c:pt>
                <c:pt idx="16">
                  <c:v>13.171205998288618</c:v>
                </c:pt>
                <c:pt idx="17">
                  <c:v>14.80962234099732</c:v>
                </c:pt>
                <c:pt idx="18">
                  <c:v>13.564606373931388</c:v>
                </c:pt>
                <c:pt idx="19">
                  <c:v>13.040012677040798</c:v>
                </c:pt>
                <c:pt idx="20">
                  <c:v>13.915025173966008</c:v>
                </c:pt>
                <c:pt idx="21">
                  <c:v>14.845548208039107</c:v>
                </c:pt>
                <c:pt idx="22">
                  <c:v>13.670756252478879</c:v>
                </c:pt>
                <c:pt idx="23">
                  <c:v>13.40637155008832</c:v>
                </c:pt>
                <c:pt idx="24">
                  <c:v>13.345387463228134</c:v>
                </c:pt>
                <c:pt idx="25">
                  <c:v>13.231802904520992</c:v>
                </c:pt>
                <c:pt idx="26">
                  <c:v>13.541851460983388</c:v>
                </c:pt>
                <c:pt idx="27">
                  <c:v>13.846810219011658</c:v>
                </c:pt>
                <c:pt idx="28">
                  <c:v>14.146281021678689</c:v>
                </c:pt>
                <c:pt idx="29">
                  <c:v>14.43990383753083</c:v>
                </c:pt>
                <c:pt idx="30">
                  <c:v>14.727357597783643</c:v>
                </c:pt>
                <c:pt idx="31">
                  <c:v>15.008360562157836</c:v>
                </c:pt>
                <c:pt idx="32">
                  <c:v>15.282670239681876</c:v>
                </c:pt>
                <c:pt idx="33">
                  <c:v>15.550082897550254</c:v>
                </c:pt>
                <c:pt idx="34">
                  <c:v>15.810432696440277</c:v>
                </c:pt>
                <c:pt idx="35">
                  <c:v>16.063590494540001</c:v>
                </c:pt>
                <c:pt idx="36">
                  <c:v>16.246317344803089</c:v>
                </c:pt>
                <c:pt idx="37">
                  <c:v>16.425186694656048</c:v>
                </c:pt>
                <c:pt idx="38">
                  <c:v>16.60018003845914</c:v>
                </c:pt>
                <c:pt idx="39">
                  <c:v>16.771287340893192</c:v>
                </c:pt>
                <c:pt idx="40">
                  <c:v>16.938506610267222</c:v>
                </c:pt>
                <c:pt idx="41">
                  <c:v>16.969309430136153</c:v>
                </c:pt>
                <c:pt idx="42">
                  <c:v>16.997917091806585</c:v>
                </c:pt>
                <c:pt idx="43">
                  <c:v>17.024356492168145</c:v>
                </c:pt>
                <c:pt idx="44">
                  <c:v>17.04865528199743</c:v>
                </c:pt>
                <c:pt idx="45">
                  <c:v>17.070841801991861</c:v>
                </c:pt>
                <c:pt idx="46">
                  <c:v>17.06433491079207</c:v>
                </c:pt>
                <c:pt idx="47">
                  <c:v>17.056269114330654</c:v>
                </c:pt>
                <c:pt idx="48">
                  <c:v>17.046666122186927</c:v>
                </c:pt>
                <c:pt idx="49">
                  <c:v>17.035547801926221</c:v>
                </c:pt>
                <c:pt idx="50">
                  <c:v>17.022936155397939</c:v>
                </c:pt>
                <c:pt idx="51">
                  <c:v>16.91523090268716</c:v>
                </c:pt>
                <c:pt idx="52">
                  <c:v>16.806762709390263</c:v>
                </c:pt>
                <c:pt idx="53">
                  <c:v>16.697541581083541</c:v>
                </c:pt>
                <c:pt idx="54">
                  <c:v>16.587577492191862</c:v>
                </c:pt>
                <c:pt idx="55">
                  <c:v>16.476880384339072</c:v>
                </c:pt>
                <c:pt idx="56">
                  <c:v>16.523681003781515</c:v>
                </c:pt>
                <c:pt idx="57">
                  <c:v>16.565959407658042</c:v>
                </c:pt>
                <c:pt idx="58">
                  <c:v>16.60383005835963</c:v>
                </c:pt>
                <c:pt idx="59">
                  <c:v>16.637409258675628</c:v>
                </c:pt>
                <c:pt idx="60">
                  <c:v>16.666814661832962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D4-6847-ABB1-2191120664D0}"/>
            </c:ext>
          </c:extLst>
        </c:ser>
        <c:ser>
          <c:idx val="2"/>
          <c:order val="2"/>
          <c:tx>
            <c:strRef>
              <c:f>'Scaling Up Aus Ref Scenario'!$A$7</c:f>
              <c:strCache>
                <c:ptCount val="1"/>
                <c:pt idx="0">
                  <c:v>Steel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'Scaling Up Aus Ref Scenario'!$D$4:$BL$4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'Scaling Up Aus Ref Scenario'!$D$7:$BL$7</c:f>
              <c:numCache>
                <c:formatCode>#,##0</c:formatCode>
                <c:ptCount val="61"/>
                <c:pt idx="0">
                  <c:v>25.710655233768414</c:v>
                </c:pt>
                <c:pt idx="1">
                  <c:v>21.553937318798255</c:v>
                </c:pt>
                <c:pt idx="2">
                  <c:v>22.898374430015426</c:v>
                </c:pt>
                <c:pt idx="3">
                  <c:v>26.637985236053218</c:v>
                </c:pt>
                <c:pt idx="4">
                  <c:v>31.57262517951937</c:v>
                </c:pt>
                <c:pt idx="5">
                  <c:v>37.916837787504605</c:v>
                </c:pt>
                <c:pt idx="6">
                  <c:v>41.735119263434228</c:v>
                </c:pt>
                <c:pt idx="7">
                  <c:v>43.599613102536587</c:v>
                </c:pt>
                <c:pt idx="8">
                  <c:v>45.819576722428415</c:v>
                </c:pt>
                <c:pt idx="9">
                  <c:v>40.606301853057623</c:v>
                </c:pt>
                <c:pt idx="10">
                  <c:v>35.961813932050227</c:v>
                </c:pt>
                <c:pt idx="11">
                  <c:v>37.356956713789167</c:v>
                </c:pt>
                <c:pt idx="12">
                  <c:v>39.572688936646969</c:v>
                </c:pt>
                <c:pt idx="13">
                  <c:v>40.517416912462494</c:v>
                </c:pt>
                <c:pt idx="14">
                  <c:v>37.839373301336963</c:v>
                </c:pt>
                <c:pt idx="15">
                  <c:v>36.281329333269042</c:v>
                </c:pt>
                <c:pt idx="16">
                  <c:v>39.684424089987992</c:v>
                </c:pt>
                <c:pt idx="17">
                  <c:v>39.974752994511434</c:v>
                </c:pt>
                <c:pt idx="18">
                  <c:v>39.113016965605489</c:v>
                </c:pt>
                <c:pt idx="19">
                  <c:v>24.460300302667449</c:v>
                </c:pt>
                <c:pt idx="20">
                  <c:v>34.094634925120651</c:v>
                </c:pt>
                <c:pt idx="21">
                  <c:v>27.503752944214639</c:v>
                </c:pt>
                <c:pt idx="22">
                  <c:v>20.614262671692927</c:v>
                </c:pt>
                <c:pt idx="23">
                  <c:v>20.7353105662391</c:v>
                </c:pt>
                <c:pt idx="24">
                  <c:v>20.410326324806501</c:v>
                </c:pt>
                <c:pt idx="25">
                  <c:v>21.745603490169479</c:v>
                </c:pt>
                <c:pt idx="26">
                  <c:v>21.665263236947428</c:v>
                </c:pt>
                <c:pt idx="27">
                  <c:v>21.584839266180982</c:v>
                </c:pt>
                <c:pt idx="28">
                  <c:v>21.504331943789083</c:v>
                </c:pt>
                <c:pt idx="29">
                  <c:v>21.423741638384119</c:v>
                </c:pt>
                <c:pt idx="30">
                  <c:v>21.343068721280211</c:v>
                </c:pt>
                <c:pt idx="31">
                  <c:v>21.262313566501426</c:v>
                </c:pt>
                <c:pt idx="32">
                  <c:v>21.18147655079002</c:v>
                </c:pt>
                <c:pt idx="33">
                  <c:v>21.100558053614552</c:v>
                </c:pt>
                <c:pt idx="34">
                  <c:v>21.019558457178</c:v>
                </c:pt>
                <c:pt idx="35">
                  <c:v>20.938478146425883</c:v>
                </c:pt>
                <c:pt idx="36">
                  <c:v>20.996281918461843</c:v>
                </c:pt>
                <c:pt idx="37">
                  <c:v>21.050693531825193</c:v>
                </c:pt>
                <c:pt idx="38">
                  <c:v>21.101764264271655</c:v>
                </c:pt>
                <c:pt idx="39">
                  <c:v>21.149546060360173</c:v>
                </c:pt>
                <c:pt idx="40">
                  <c:v>21.194091408731623</c:v>
                </c:pt>
                <c:pt idx="41">
                  <c:v>21.012436088687274</c:v>
                </c:pt>
                <c:pt idx="42">
                  <c:v>20.829225410497227</c:v>
                </c:pt>
                <c:pt idx="43">
                  <c:v>20.644468758648731</c:v>
                </c:pt>
                <c:pt idx="44">
                  <c:v>20.45817723775081</c:v>
                </c:pt>
                <c:pt idx="45">
                  <c:v>20.270363728200728</c:v>
                </c:pt>
                <c:pt idx="46">
                  <c:v>20.226247588288597</c:v>
                </c:pt>
                <c:pt idx="47">
                  <c:v>20.180727175416653</c:v>
                </c:pt>
                <c:pt idx="48">
                  <c:v>20.133844466749714</c:v>
                </c:pt>
                <c:pt idx="49">
                  <c:v>20.085640374243905</c:v>
                </c:pt>
                <c:pt idx="50">
                  <c:v>20.036154753371342</c:v>
                </c:pt>
                <c:pt idx="51">
                  <c:v>19.603109894634521</c:v>
                </c:pt>
                <c:pt idx="52">
                  <c:v>19.149467888627363</c:v>
                </c:pt>
                <c:pt idx="53">
                  <c:v>18.675267633715688</c:v>
                </c:pt>
                <c:pt idx="54">
                  <c:v>18.180773397786307</c:v>
                </c:pt>
                <c:pt idx="55">
                  <c:v>17.666498013784757</c:v>
                </c:pt>
                <c:pt idx="56">
                  <c:v>17.096114743345581</c:v>
                </c:pt>
                <c:pt idx="57">
                  <c:v>16.509257972151595</c:v>
                </c:pt>
                <c:pt idx="58">
                  <c:v>15.907616621550829</c:v>
                </c:pt>
                <c:pt idx="59">
                  <c:v>15.293155520021477</c:v>
                </c:pt>
                <c:pt idx="60">
                  <c:v>14.66809740703142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D4-6847-ABB1-2191120664D0}"/>
            </c:ext>
          </c:extLst>
        </c:ser>
        <c:ser>
          <c:idx val="3"/>
          <c:order val="3"/>
          <c:tx>
            <c:strRef>
              <c:f>'Scaling Up Aus Ref Scenario'!$A$8</c:f>
              <c:strCache>
                <c:ptCount val="1"/>
                <c:pt idx="0">
                  <c:v>Other Industry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'Scaling Up Aus Ref Scenario'!$D$4:$BL$4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'Scaling Up Aus Ref Scenario'!$D$8:$BL$8</c:f>
              <c:numCache>
                <c:formatCode>#,##0</c:formatCode>
                <c:ptCount val="61"/>
                <c:pt idx="0">
                  <c:v>166.91858877600001</c:v>
                </c:pt>
                <c:pt idx="1">
                  <c:v>176.68174582800003</c:v>
                </c:pt>
                <c:pt idx="2">
                  <c:v>178.87889473199999</c:v>
                </c:pt>
                <c:pt idx="3">
                  <c:v>181.70402176800005</c:v>
                </c:pt>
                <c:pt idx="4">
                  <c:v>193.25226286800003</c:v>
                </c:pt>
                <c:pt idx="5">
                  <c:v>199.1608425</c:v>
                </c:pt>
                <c:pt idx="6">
                  <c:v>198.40600432799999</c:v>
                </c:pt>
                <c:pt idx="7">
                  <c:v>200.18388708000003</c:v>
                </c:pt>
                <c:pt idx="8">
                  <c:v>208.40215679999997</c:v>
                </c:pt>
                <c:pt idx="9">
                  <c:v>213.861785868</c:v>
                </c:pt>
                <c:pt idx="10">
                  <c:v>226.12797943199999</c:v>
                </c:pt>
                <c:pt idx="11">
                  <c:v>236.17001923199999</c:v>
                </c:pt>
                <c:pt idx="12">
                  <c:v>232.32997000800003</c:v>
                </c:pt>
                <c:pt idx="13">
                  <c:v>231.01992028800001</c:v>
                </c:pt>
                <c:pt idx="14">
                  <c:v>239.732064936</c:v>
                </c:pt>
                <c:pt idx="15">
                  <c:v>245.68209388799991</c:v>
                </c:pt>
                <c:pt idx="16">
                  <c:v>247.135164696</c:v>
                </c:pt>
                <c:pt idx="17">
                  <c:v>252.43284834000002</c:v>
                </c:pt>
                <c:pt idx="18">
                  <c:v>252.95201154000003</c:v>
                </c:pt>
                <c:pt idx="19">
                  <c:v>234.78171822000002</c:v>
                </c:pt>
                <c:pt idx="20">
                  <c:v>235.97834752800003</c:v>
                </c:pt>
                <c:pt idx="21">
                  <c:v>235.82088198</c:v>
                </c:pt>
                <c:pt idx="22">
                  <c:v>243.22578206399999</c:v>
                </c:pt>
                <c:pt idx="23">
                  <c:v>260.41008398400004</c:v>
                </c:pt>
                <c:pt idx="24">
                  <c:v>267.34166632799997</c:v>
                </c:pt>
                <c:pt idx="25">
                  <c:v>267.34166632799997</c:v>
                </c:pt>
                <c:pt idx="26">
                  <c:v>269.87210314973231</c:v>
                </c:pt>
                <c:pt idx="27">
                  <c:v>272.62389277412422</c:v>
                </c:pt>
                <c:pt idx="28">
                  <c:v>276.88065236928935</c:v>
                </c:pt>
                <c:pt idx="29">
                  <c:v>280.85561317866643</c:v>
                </c:pt>
                <c:pt idx="30">
                  <c:v>285.29578652374988</c:v>
                </c:pt>
                <c:pt idx="31">
                  <c:v>289.93854137729312</c:v>
                </c:pt>
                <c:pt idx="32">
                  <c:v>294.73890235760615</c:v>
                </c:pt>
                <c:pt idx="33">
                  <c:v>299.64621975208792</c:v>
                </c:pt>
                <c:pt idx="34">
                  <c:v>304.60229729299533</c:v>
                </c:pt>
                <c:pt idx="35">
                  <c:v>309.5599367357176</c:v>
                </c:pt>
                <c:pt idx="36">
                  <c:v>306.66604071792989</c:v>
                </c:pt>
                <c:pt idx="37">
                  <c:v>303.79327555066487</c:v>
                </c:pt>
                <c:pt idx="38">
                  <c:v>300.92931995239024</c:v>
                </c:pt>
                <c:pt idx="39">
                  <c:v>298.12553366187916</c:v>
                </c:pt>
                <c:pt idx="40">
                  <c:v>295.31749265133703</c:v>
                </c:pt>
                <c:pt idx="41">
                  <c:v>291.61169791050651</c:v>
                </c:pt>
                <c:pt idx="42">
                  <c:v>288.2819480482321</c:v>
                </c:pt>
                <c:pt idx="43">
                  <c:v>284.9824689086912</c:v>
                </c:pt>
                <c:pt idx="44">
                  <c:v>281.70976728868703</c:v>
                </c:pt>
                <c:pt idx="45">
                  <c:v>278.46074752042307</c:v>
                </c:pt>
                <c:pt idx="46">
                  <c:v>274.813254876992</c:v>
                </c:pt>
                <c:pt idx="47">
                  <c:v>271.1921732341857</c:v>
                </c:pt>
                <c:pt idx="48">
                  <c:v>267.59594627677666</c:v>
                </c:pt>
                <c:pt idx="49">
                  <c:v>264.02321240135774</c:v>
                </c:pt>
                <c:pt idx="50">
                  <c:v>260.47277839833015</c:v>
                </c:pt>
                <c:pt idx="51">
                  <c:v>258.75112336432932</c:v>
                </c:pt>
                <c:pt idx="52">
                  <c:v>257.02888135222463</c:v>
                </c:pt>
                <c:pt idx="53">
                  <c:v>255.30548339876947</c:v>
                </c:pt>
                <c:pt idx="54">
                  <c:v>253.5804538695769</c:v>
                </c:pt>
                <c:pt idx="55">
                  <c:v>251.85339878615721</c:v>
                </c:pt>
                <c:pt idx="56">
                  <c:v>250.54321398790157</c:v>
                </c:pt>
                <c:pt idx="57">
                  <c:v>249.22899434824228</c:v>
                </c:pt>
                <c:pt idx="58">
                  <c:v>247.90980383521168</c:v>
                </c:pt>
                <c:pt idx="59">
                  <c:v>246.5847465578087</c:v>
                </c:pt>
                <c:pt idx="60">
                  <c:v>245.25296042425043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7D4-6847-ABB1-2191120664D0}"/>
            </c:ext>
          </c:extLst>
        </c:ser>
        <c:ser>
          <c:idx val="4"/>
          <c:order val="4"/>
          <c:tx>
            <c:strRef>
              <c:f>'Scaling Up Aus Ref Scenario'!$A$9</c:f>
              <c:strCache>
                <c:ptCount val="1"/>
                <c:pt idx="0">
                  <c:v>Buildings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'Scaling Up Aus Ref Scenario'!$D$4:$BL$4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'Scaling Up Aus Ref Scenario'!$D$9:$BL$9</c:f>
              <c:numCache>
                <c:formatCode>#,##0</c:formatCode>
                <c:ptCount val="61"/>
                <c:pt idx="0">
                  <c:v>109.62080054000002</c:v>
                </c:pt>
                <c:pt idx="1">
                  <c:v>112.09244786600001</c:v>
                </c:pt>
                <c:pt idx="2">
                  <c:v>117.588176766</c:v>
                </c:pt>
                <c:pt idx="3">
                  <c:v>122.85351487800003</c:v>
                </c:pt>
                <c:pt idx="4">
                  <c:v>122.07258215000002</c:v>
                </c:pt>
                <c:pt idx="5">
                  <c:v>132.81204071799999</c:v>
                </c:pt>
                <c:pt idx="6">
                  <c:v>140.86754388999998</c:v>
                </c:pt>
                <c:pt idx="7">
                  <c:v>142.92082561599997</c:v>
                </c:pt>
                <c:pt idx="8">
                  <c:v>148.50831274800001</c:v>
                </c:pt>
                <c:pt idx="9">
                  <c:v>148.21953960600001</c:v>
                </c:pt>
                <c:pt idx="10">
                  <c:v>151.79965762400002</c:v>
                </c:pt>
                <c:pt idx="11">
                  <c:v>155.469723278</c:v>
                </c:pt>
                <c:pt idx="12">
                  <c:v>150.35612468400001</c:v>
                </c:pt>
                <c:pt idx="13">
                  <c:v>152.01350440000002</c:v>
                </c:pt>
                <c:pt idx="14">
                  <c:v>152.67214417800002</c:v>
                </c:pt>
                <c:pt idx="15">
                  <c:v>155.66023303199998</c:v>
                </c:pt>
                <c:pt idx="16">
                  <c:v>158.117364514</c:v>
                </c:pt>
                <c:pt idx="17">
                  <c:v>159.86731830000002</c:v>
                </c:pt>
                <c:pt idx="18">
                  <c:v>162.56389716199999</c:v>
                </c:pt>
                <c:pt idx="19">
                  <c:v>169.333716452</c:v>
                </c:pt>
                <c:pt idx="20">
                  <c:v>173.44739896600001</c:v>
                </c:pt>
                <c:pt idx="21">
                  <c:v>177.41437025600001</c:v>
                </c:pt>
                <c:pt idx="22">
                  <c:v>179.65743739600003</c:v>
                </c:pt>
                <c:pt idx="23">
                  <c:v>183.107018302</c:v>
                </c:pt>
                <c:pt idx="24">
                  <c:v>190.180066364</c:v>
                </c:pt>
                <c:pt idx="25">
                  <c:v>190.18006636400003</c:v>
                </c:pt>
                <c:pt idx="26">
                  <c:v>196.74773968532287</c:v>
                </c:pt>
                <c:pt idx="27">
                  <c:v>199.58442272592094</c:v>
                </c:pt>
                <c:pt idx="28">
                  <c:v>202.75846555647922</c:v>
                </c:pt>
                <c:pt idx="29">
                  <c:v>206.0957358837299</c:v>
                </c:pt>
                <c:pt idx="30">
                  <c:v>209.43696118820606</c:v>
                </c:pt>
                <c:pt idx="31">
                  <c:v>209.97254973428238</c:v>
                </c:pt>
                <c:pt idx="32">
                  <c:v>211.65431419590715</c:v>
                </c:pt>
                <c:pt idx="33">
                  <c:v>212.70513761946492</c:v>
                </c:pt>
                <c:pt idx="34">
                  <c:v>213.15327150593583</c:v>
                </c:pt>
                <c:pt idx="35">
                  <c:v>214.05781237090665</c:v>
                </c:pt>
                <c:pt idx="36">
                  <c:v>213.37073955368552</c:v>
                </c:pt>
                <c:pt idx="37">
                  <c:v>213.99541370038693</c:v>
                </c:pt>
                <c:pt idx="38">
                  <c:v>214.97318113097094</c:v>
                </c:pt>
                <c:pt idx="39">
                  <c:v>216.12498970366033</c:v>
                </c:pt>
                <c:pt idx="40">
                  <c:v>217.1389593916202</c:v>
                </c:pt>
                <c:pt idx="41">
                  <c:v>216.74903201363301</c:v>
                </c:pt>
                <c:pt idx="42">
                  <c:v>217.01275859511568</c:v>
                </c:pt>
                <c:pt idx="43">
                  <c:v>217.0868999761243</c:v>
                </c:pt>
                <c:pt idx="44">
                  <c:v>216.94765192841282</c:v>
                </c:pt>
                <c:pt idx="45">
                  <c:v>216.73583158687927</c:v>
                </c:pt>
                <c:pt idx="46">
                  <c:v>215.60614799113753</c:v>
                </c:pt>
                <c:pt idx="47">
                  <c:v>215.39338275507166</c:v>
                </c:pt>
                <c:pt idx="48">
                  <c:v>215.25841432591866</c:v>
                </c:pt>
                <c:pt idx="49">
                  <c:v>215.14589170353037</c:v>
                </c:pt>
                <c:pt idx="50">
                  <c:v>215.06292870471506</c:v>
                </c:pt>
                <c:pt idx="51">
                  <c:v>214.20114066196322</c:v>
                </c:pt>
                <c:pt idx="52">
                  <c:v>214.13116199091974</c:v>
                </c:pt>
                <c:pt idx="53">
                  <c:v>213.96568681841103</c:v>
                </c:pt>
                <c:pt idx="54">
                  <c:v>213.62718261502201</c:v>
                </c:pt>
                <c:pt idx="55">
                  <c:v>213.10331180325539</c:v>
                </c:pt>
                <c:pt idx="56">
                  <c:v>211.61172081159162</c:v>
                </c:pt>
                <c:pt idx="57">
                  <c:v>210.82406652026935</c:v>
                </c:pt>
                <c:pt idx="58">
                  <c:v>209.98176063292036</c:v>
                </c:pt>
                <c:pt idx="59">
                  <c:v>209.14518223417048</c:v>
                </c:pt>
                <c:pt idx="60">
                  <c:v>208.37981298198039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D4-6847-ABB1-2191120664D0}"/>
            </c:ext>
          </c:extLst>
        </c:ser>
        <c:ser>
          <c:idx val="5"/>
          <c:order val="5"/>
          <c:tx>
            <c:strRef>
              <c:f>'Scaling Up Aus Ref Scenario'!$A$10</c:f>
              <c:strCache>
                <c:ptCount val="1"/>
                <c:pt idx="0">
                  <c:v>NG used in LNG production</c:v>
                </c:pt>
              </c:strCache>
            </c:strRef>
          </c:tx>
          <c:spPr>
            <a:solidFill>
              <a:schemeClr val="accent6"/>
            </a:solidFill>
            <a:ln w="25400">
              <a:noFill/>
            </a:ln>
            <a:effectLst/>
          </c:spPr>
          <c:cat>
            <c:numRef>
              <c:f>'Scaling Up Aus Ref Scenario'!$D$4:$BL$4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'Scaling Up Aus Ref Scenario'!$D$10:$BL$10</c:f>
              <c:numCache>
                <c:formatCode>#,##0</c:formatCode>
                <c:ptCount val="61"/>
                <c:pt idx="0">
                  <c:v>13.884230769230783</c:v>
                </c:pt>
                <c:pt idx="1">
                  <c:v>20.032961538461564</c:v>
                </c:pt>
                <c:pt idx="2">
                  <c:v>24.416411538461546</c:v>
                </c:pt>
                <c:pt idx="3">
                  <c:v>26.013098076923086</c:v>
                </c:pt>
                <c:pt idx="4">
                  <c:v>32.211415384615407</c:v>
                </c:pt>
                <c:pt idx="5">
                  <c:v>37.388250000000028</c:v>
                </c:pt>
                <c:pt idx="6">
                  <c:v>37.011392307692347</c:v>
                </c:pt>
                <c:pt idx="7">
                  <c:v>38.309766230769242</c:v>
                </c:pt>
                <c:pt idx="8">
                  <c:v>38.569540188461588</c:v>
                </c:pt>
                <c:pt idx="9">
                  <c:v>38.424023532692331</c:v>
                </c:pt>
                <c:pt idx="10">
                  <c:v>38.784156131855809</c:v>
                </c:pt>
                <c:pt idx="11">
                  <c:v>38.181634615384667</c:v>
                </c:pt>
                <c:pt idx="12">
                  <c:v>37.140317307692328</c:v>
                </c:pt>
                <c:pt idx="13">
                  <c:v>39.198739064278868</c:v>
                </c:pt>
                <c:pt idx="14">
                  <c:v>45.490966184942408</c:v>
                </c:pt>
                <c:pt idx="15">
                  <c:v>54.604696153846248</c:v>
                </c:pt>
                <c:pt idx="16">
                  <c:v>67.538083299595257</c:v>
                </c:pt>
                <c:pt idx="17">
                  <c:v>68.883183400809671</c:v>
                </c:pt>
                <c:pt idx="18">
                  <c:v>69.586790283400887</c:v>
                </c:pt>
                <c:pt idx="19">
                  <c:v>85.798378371406955</c:v>
                </c:pt>
                <c:pt idx="20">
                  <c:v>93.632123397115436</c:v>
                </c:pt>
                <c:pt idx="21">
                  <c:v>95.806150961538549</c:v>
                </c:pt>
                <c:pt idx="22">
                  <c:v>107.93005961538466</c:v>
                </c:pt>
                <c:pt idx="23">
                  <c:v>112.9333413461539</c:v>
                </c:pt>
                <c:pt idx="24">
                  <c:v>114.16924825174831</c:v>
                </c:pt>
                <c:pt idx="25">
                  <c:v>162.79084659627293</c:v>
                </c:pt>
                <c:pt idx="26">
                  <c:v>260.75288292015819</c:v>
                </c:pt>
                <c:pt idx="27">
                  <c:v>324.7704356113951</c:v>
                </c:pt>
                <c:pt idx="28">
                  <c:v>378.6148584327284</c:v>
                </c:pt>
                <c:pt idx="29">
                  <c:v>465.96498593928675</c:v>
                </c:pt>
                <c:pt idx="30">
                  <c:v>488.27625695382909</c:v>
                </c:pt>
                <c:pt idx="31">
                  <c:v>513.94113676810889</c:v>
                </c:pt>
                <c:pt idx="32">
                  <c:v>524.12038884557364</c:v>
                </c:pt>
                <c:pt idx="33">
                  <c:v>581.00806283733561</c:v>
                </c:pt>
                <c:pt idx="34">
                  <c:v>589.37264892636995</c:v>
                </c:pt>
                <c:pt idx="35">
                  <c:v>618.19138524176685</c:v>
                </c:pt>
                <c:pt idx="36">
                  <c:v>619.07886081327285</c:v>
                </c:pt>
                <c:pt idx="37">
                  <c:v>619.07886081327285</c:v>
                </c:pt>
                <c:pt idx="38">
                  <c:v>619.07886081327285</c:v>
                </c:pt>
                <c:pt idx="39">
                  <c:v>619.07886081327285</c:v>
                </c:pt>
                <c:pt idx="40">
                  <c:v>619.07886081327285</c:v>
                </c:pt>
                <c:pt idx="41">
                  <c:v>619.07886081327251</c:v>
                </c:pt>
                <c:pt idx="42">
                  <c:v>619.07886081327251</c:v>
                </c:pt>
                <c:pt idx="43">
                  <c:v>619.07886081327251</c:v>
                </c:pt>
                <c:pt idx="44">
                  <c:v>619.07886081327251</c:v>
                </c:pt>
                <c:pt idx="45">
                  <c:v>619.07886081327251</c:v>
                </c:pt>
                <c:pt idx="46">
                  <c:v>619.07886081327251</c:v>
                </c:pt>
                <c:pt idx="47">
                  <c:v>619.07886081327251</c:v>
                </c:pt>
                <c:pt idx="48">
                  <c:v>619.07886081327251</c:v>
                </c:pt>
                <c:pt idx="49">
                  <c:v>619.07886081327251</c:v>
                </c:pt>
                <c:pt idx="50">
                  <c:v>619.07886081327251</c:v>
                </c:pt>
                <c:pt idx="51">
                  <c:v>619.07886081327251</c:v>
                </c:pt>
                <c:pt idx="52">
                  <c:v>619.07886081327251</c:v>
                </c:pt>
                <c:pt idx="53">
                  <c:v>619.07886081327251</c:v>
                </c:pt>
                <c:pt idx="54">
                  <c:v>619.07886081327251</c:v>
                </c:pt>
                <c:pt idx="55">
                  <c:v>619.07886081327251</c:v>
                </c:pt>
                <c:pt idx="56">
                  <c:v>619.07886081327251</c:v>
                </c:pt>
                <c:pt idx="57">
                  <c:v>619.07886081327251</c:v>
                </c:pt>
                <c:pt idx="58">
                  <c:v>619.07886081327251</c:v>
                </c:pt>
                <c:pt idx="59">
                  <c:v>619.07886081327251</c:v>
                </c:pt>
                <c:pt idx="60">
                  <c:v>619.07886081327251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7D4-6847-ABB1-2191120664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4669888"/>
        <c:axId val="1268519856"/>
      </c:areaChart>
      <c:catAx>
        <c:axId val="56466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8519856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1268519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PJ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466988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'Scaling Up Aus PA Scenario'!$A$5</c:f>
              <c:strCache>
                <c:ptCount val="1"/>
                <c:pt idx="0">
                  <c:v>Power generation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'Scaling Up Aus PA Scenario'!$D$4:$BL$4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'Scaling Up Aus PA Scenario'!$D$5:$BL$5</c:f>
              <c:numCache>
                <c:formatCode>#,##0</c:formatCode>
                <c:ptCount val="61"/>
                <c:pt idx="0">
                  <c:v>52.21926439726743</c:v>
                </c:pt>
                <c:pt idx="1">
                  <c:v>39.399892726600264</c:v>
                </c:pt>
                <c:pt idx="2">
                  <c:v>42.909856607226807</c:v>
                </c:pt>
                <c:pt idx="3">
                  <c:v>45.247042493125576</c:v>
                </c:pt>
                <c:pt idx="4">
                  <c:v>45.366617015101845</c:v>
                </c:pt>
                <c:pt idx="5">
                  <c:v>55.019056363226859</c:v>
                </c:pt>
                <c:pt idx="6">
                  <c:v>46.11378504262435</c:v>
                </c:pt>
                <c:pt idx="7">
                  <c:v>43.881701056636366</c:v>
                </c:pt>
                <c:pt idx="8">
                  <c:v>48.567236533943458</c:v>
                </c:pt>
                <c:pt idx="9">
                  <c:v>59.306685547608431</c:v>
                </c:pt>
                <c:pt idx="10">
                  <c:v>62.214183347286706</c:v>
                </c:pt>
                <c:pt idx="11">
                  <c:v>62.240644476595364</c:v>
                </c:pt>
                <c:pt idx="12">
                  <c:v>111.49994089868383</c:v>
                </c:pt>
                <c:pt idx="13">
                  <c:v>109.40220656236916</c:v>
                </c:pt>
                <c:pt idx="14">
                  <c:v>110.7589399935592</c:v>
                </c:pt>
                <c:pt idx="15">
                  <c:v>87.25710714856767</c:v>
                </c:pt>
                <c:pt idx="16">
                  <c:v>85.441166581482548</c:v>
                </c:pt>
                <c:pt idx="17">
                  <c:v>114.68521074717466</c:v>
                </c:pt>
                <c:pt idx="18">
                  <c:v>128.06518048926901</c:v>
                </c:pt>
                <c:pt idx="19">
                  <c:v>146.30414736159969</c:v>
                </c:pt>
                <c:pt idx="20">
                  <c:v>163.80436896702426</c:v>
                </c:pt>
                <c:pt idx="21">
                  <c:v>177.43634712460863</c:v>
                </c:pt>
                <c:pt idx="22">
                  <c:v>179.11780509405844</c:v>
                </c:pt>
                <c:pt idx="23">
                  <c:v>183.73216495570165</c:v>
                </c:pt>
                <c:pt idx="24">
                  <c:v>186.2068389841329</c:v>
                </c:pt>
                <c:pt idx="25">
                  <c:v>183.15327240000002</c:v>
                </c:pt>
                <c:pt idx="26" formatCode="0">
                  <c:v>167.93418960000002</c:v>
                </c:pt>
                <c:pt idx="27" formatCode="0">
                  <c:v>198.6345828</c:v>
                </c:pt>
                <c:pt idx="28" formatCode="0">
                  <c:v>181.60148735999999</c:v>
                </c:pt>
                <c:pt idx="29" formatCode="0">
                  <c:v>186.08053104000001</c:v>
                </c:pt>
                <c:pt idx="30" formatCode="0">
                  <c:v>182.30063904000002</c:v>
                </c:pt>
                <c:pt idx="31" formatCode="0">
                  <c:v>162.14013230400002</c:v>
                </c:pt>
                <c:pt idx="32" formatCode="0">
                  <c:v>143.00731159200001</c:v>
                </c:pt>
                <c:pt idx="33" formatCode="0">
                  <c:v>123.65965295999999</c:v>
                </c:pt>
                <c:pt idx="34" formatCode="0">
                  <c:v>104.52728232000001</c:v>
                </c:pt>
                <c:pt idx="35" formatCode="0">
                  <c:v>86.538304800000006</c:v>
                </c:pt>
                <c:pt idx="36" formatCode="0">
                  <c:v>71.23327264000001</c:v>
                </c:pt>
                <c:pt idx="37" formatCode="0">
                  <c:v>55.928240480000007</c:v>
                </c:pt>
                <c:pt idx="38" formatCode="0">
                  <c:v>40.623208320000003</c:v>
                </c:pt>
                <c:pt idx="39" formatCode="0">
                  <c:v>25.31817616</c:v>
                </c:pt>
                <c:pt idx="40" formatCode="0">
                  <c:v>10.013144</c:v>
                </c:pt>
                <c:pt idx="41" formatCode="0">
                  <c:v>8.8859607999999994</c:v>
                </c:pt>
                <c:pt idx="42" formatCode="0">
                  <c:v>7.7587775999999993</c:v>
                </c:pt>
                <c:pt idx="43" formatCode="0">
                  <c:v>6.6315943999999991</c:v>
                </c:pt>
                <c:pt idx="44" formatCode="0">
                  <c:v>5.5044111999999989</c:v>
                </c:pt>
                <c:pt idx="45" formatCode="0">
                  <c:v>4.3772279999999997</c:v>
                </c:pt>
                <c:pt idx="46" formatCode="0">
                  <c:v>3.5017823999999997</c:v>
                </c:pt>
                <c:pt idx="47" formatCode="0">
                  <c:v>2.6263367999999998</c:v>
                </c:pt>
                <c:pt idx="48" formatCode="0">
                  <c:v>1.7508911999999999</c:v>
                </c:pt>
                <c:pt idx="49" formatCode="0">
                  <c:v>0.87544559999999993</c:v>
                </c:pt>
                <c:pt idx="50" formatCode="0">
                  <c:v>0</c:v>
                </c:pt>
                <c:pt idx="51" formatCode="0">
                  <c:v>0</c:v>
                </c:pt>
                <c:pt idx="52" formatCode="0">
                  <c:v>0</c:v>
                </c:pt>
                <c:pt idx="53" formatCode="0">
                  <c:v>0</c:v>
                </c:pt>
                <c:pt idx="54" formatCode="0">
                  <c:v>0</c:v>
                </c:pt>
                <c:pt idx="55" formatCode="0">
                  <c:v>0</c:v>
                </c:pt>
                <c:pt idx="56" formatCode="0">
                  <c:v>0</c:v>
                </c:pt>
                <c:pt idx="57" formatCode="0">
                  <c:v>0</c:v>
                </c:pt>
                <c:pt idx="58" formatCode="0">
                  <c:v>0</c:v>
                </c:pt>
                <c:pt idx="59" formatCode="0">
                  <c:v>0</c:v>
                </c:pt>
                <c:pt idx="60" formatCode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BD-1A4C-B806-2C6109BCE8CF}"/>
            </c:ext>
          </c:extLst>
        </c:ser>
        <c:ser>
          <c:idx val="1"/>
          <c:order val="1"/>
          <c:tx>
            <c:strRef>
              <c:f>'Scaling Up Aus PA Scenario'!$A$6</c:f>
              <c:strCache>
                <c:ptCount val="1"/>
                <c:pt idx="0">
                  <c:v>Cement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'Scaling Up Aus PA Scenario'!$D$4:$BL$4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'Scaling Up Aus PA Scenario'!$D$6:$BL$6</c:f>
              <c:numCache>
                <c:formatCode>#,##0</c:formatCode>
                <c:ptCount val="61"/>
                <c:pt idx="0">
                  <c:v>14.022462928934834</c:v>
                </c:pt>
                <c:pt idx="1">
                  <c:v>12.729510934998473</c:v>
                </c:pt>
                <c:pt idx="2">
                  <c:v>13.433742490599062</c:v>
                </c:pt>
                <c:pt idx="3">
                  <c:v>14.449264191168902</c:v>
                </c:pt>
                <c:pt idx="4">
                  <c:v>14.403377091174381</c:v>
                </c:pt>
                <c:pt idx="5">
                  <c:v>13.99633664925738</c:v>
                </c:pt>
                <c:pt idx="6">
                  <c:v>12.964937225643567</c:v>
                </c:pt>
                <c:pt idx="7">
                  <c:v>13.776931600691301</c:v>
                </c:pt>
                <c:pt idx="8">
                  <c:v>14.646581870352394</c:v>
                </c:pt>
                <c:pt idx="9">
                  <c:v>14.425819520833171</c:v>
                </c:pt>
                <c:pt idx="10">
                  <c:v>14.867311976820405</c:v>
                </c:pt>
                <c:pt idx="11">
                  <c:v>13.182391396343949</c:v>
                </c:pt>
                <c:pt idx="12">
                  <c:v>14.262635316193002</c:v>
                </c:pt>
                <c:pt idx="13">
                  <c:v>12.88878198091645</c:v>
                </c:pt>
                <c:pt idx="14">
                  <c:v>12.722077476185529</c:v>
                </c:pt>
                <c:pt idx="15">
                  <c:v>13.866853339841983</c:v>
                </c:pt>
                <c:pt idx="16">
                  <c:v>13.171205998288618</c:v>
                </c:pt>
                <c:pt idx="17">
                  <c:v>14.80962234099732</c:v>
                </c:pt>
                <c:pt idx="18">
                  <c:v>13.564606373931388</c:v>
                </c:pt>
                <c:pt idx="19">
                  <c:v>13.040012677040798</c:v>
                </c:pt>
                <c:pt idx="20">
                  <c:v>13.915025173966008</c:v>
                </c:pt>
                <c:pt idx="21">
                  <c:v>14.845548208039107</c:v>
                </c:pt>
                <c:pt idx="22">
                  <c:v>13.670756252478879</c:v>
                </c:pt>
                <c:pt idx="23">
                  <c:v>13.40637155008832</c:v>
                </c:pt>
                <c:pt idx="24">
                  <c:v>13.345387463228134</c:v>
                </c:pt>
                <c:pt idx="25">
                  <c:v>13.231802904520992</c:v>
                </c:pt>
                <c:pt idx="26">
                  <c:v>13.347724353201434</c:v>
                </c:pt>
                <c:pt idx="27">
                  <c:v>13.581867990621848</c:v>
                </c:pt>
                <c:pt idx="28">
                  <c:v>13.766118837395155</c:v>
                </c:pt>
                <c:pt idx="29">
                  <c:v>14.006738254766695</c:v>
                </c:pt>
                <c:pt idx="30">
                  <c:v>14.240818868551447</c:v>
                </c:pt>
                <c:pt idx="31">
                  <c:v>14.269619092258333</c:v>
                </c:pt>
                <c:pt idx="32">
                  <c:v>14.286217468586372</c:v>
                </c:pt>
                <c:pt idx="33">
                  <c:v>14.289640394961044</c:v>
                </c:pt>
                <c:pt idx="34">
                  <c:v>14.278825148117956</c:v>
                </c:pt>
                <c:pt idx="35">
                  <c:v>14.252620025863658</c:v>
                </c:pt>
                <c:pt idx="36">
                  <c:v>14.205292340169732</c:v>
                </c:pt>
                <c:pt idx="37">
                  <c:v>14.140407667943611</c:v>
                </c:pt>
                <c:pt idx="38">
                  <c:v>14.056581158085963</c:v>
                </c:pt>
                <c:pt idx="39">
                  <c:v>13.952375311252492</c:v>
                </c:pt>
                <c:pt idx="40">
                  <c:v>13.826323479752521</c:v>
                </c:pt>
                <c:pt idx="41">
                  <c:v>13.597099604635424</c:v>
                </c:pt>
                <c:pt idx="42">
                  <c:v>13.344632315312614</c:v>
                </c:pt>
                <c:pt idx="43">
                  <c:v>13.051124593334871</c:v>
                </c:pt>
                <c:pt idx="44">
                  <c:v>12.698283410357533</c:v>
                </c:pt>
                <c:pt idx="45">
                  <c:v>12.251605967192159</c:v>
                </c:pt>
                <c:pt idx="46">
                  <c:v>11.646215724582516</c:v>
                </c:pt>
                <c:pt idx="47">
                  <c:v>10.777254177138429</c:v>
                </c:pt>
                <c:pt idx="48">
                  <c:v>9.4986775754489212</c:v>
                </c:pt>
                <c:pt idx="49">
                  <c:v>7.7029205684888673</c:v>
                </c:pt>
                <c:pt idx="50">
                  <c:v>5.5090650500648728</c:v>
                </c:pt>
                <c:pt idx="51">
                  <c:v>3.3633152329433083</c:v>
                </c:pt>
                <c:pt idx="52">
                  <c:v>1.7423406332334357</c:v>
                </c:pt>
                <c:pt idx="53">
                  <c:v>0.77844074929270446</c:v>
                </c:pt>
                <c:pt idx="54">
                  <c:v>0.31144022516453013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BD-1A4C-B806-2C6109BCE8CF}"/>
            </c:ext>
          </c:extLst>
        </c:ser>
        <c:ser>
          <c:idx val="2"/>
          <c:order val="2"/>
          <c:tx>
            <c:strRef>
              <c:f>'Scaling Up Aus PA Scenario'!$A$7</c:f>
              <c:strCache>
                <c:ptCount val="1"/>
                <c:pt idx="0">
                  <c:v>Steel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'Scaling Up Aus PA Scenario'!$D$4:$BL$4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'Scaling Up Aus PA Scenario'!$D$7:$BL$7</c:f>
              <c:numCache>
                <c:formatCode>#,##0</c:formatCode>
                <c:ptCount val="61"/>
                <c:pt idx="0">
                  <c:v>25.710655233768414</c:v>
                </c:pt>
                <c:pt idx="1">
                  <c:v>21.553937318798255</c:v>
                </c:pt>
                <c:pt idx="2">
                  <c:v>22.898374430015426</c:v>
                </c:pt>
                <c:pt idx="3">
                  <c:v>26.637985236053218</c:v>
                </c:pt>
                <c:pt idx="4">
                  <c:v>31.57262517951937</c:v>
                </c:pt>
                <c:pt idx="5">
                  <c:v>37.916837787504605</c:v>
                </c:pt>
                <c:pt idx="6">
                  <c:v>41.735119263434228</c:v>
                </c:pt>
                <c:pt idx="7">
                  <c:v>43.599613102536587</c:v>
                </c:pt>
                <c:pt idx="8">
                  <c:v>45.819576722428415</c:v>
                </c:pt>
                <c:pt idx="9">
                  <c:v>40.606301853057623</c:v>
                </c:pt>
                <c:pt idx="10">
                  <c:v>35.961813932050227</c:v>
                </c:pt>
                <c:pt idx="11">
                  <c:v>37.356956713789167</c:v>
                </c:pt>
                <c:pt idx="12">
                  <c:v>39.572688936646969</c:v>
                </c:pt>
                <c:pt idx="13">
                  <c:v>40.517416912462494</c:v>
                </c:pt>
                <c:pt idx="14">
                  <c:v>37.839373301336963</c:v>
                </c:pt>
                <c:pt idx="15">
                  <c:v>36.281329333269042</c:v>
                </c:pt>
                <c:pt idx="16">
                  <c:v>39.684424089987992</c:v>
                </c:pt>
                <c:pt idx="17">
                  <c:v>39.974752994511434</c:v>
                </c:pt>
                <c:pt idx="18">
                  <c:v>39.113016965605489</c:v>
                </c:pt>
                <c:pt idx="19">
                  <c:v>24.460300302667449</c:v>
                </c:pt>
                <c:pt idx="20">
                  <c:v>34.094634925120651</c:v>
                </c:pt>
                <c:pt idx="21">
                  <c:v>27.503752944214639</c:v>
                </c:pt>
                <c:pt idx="22">
                  <c:v>20.614262671692927</c:v>
                </c:pt>
                <c:pt idx="23">
                  <c:v>20.7353105662391</c:v>
                </c:pt>
                <c:pt idx="24">
                  <c:v>20.410326324806501</c:v>
                </c:pt>
                <c:pt idx="25">
                  <c:v>21.745603490169479</c:v>
                </c:pt>
                <c:pt idx="26">
                  <c:v>21.80696779946679</c:v>
                </c:pt>
                <c:pt idx="27">
                  <c:v>22.018218331525411</c:v>
                </c:pt>
                <c:pt idx="28">
                  <c:v>22.229835281202355</c:v>
                </c:pt>
                <c:pt idx="29">
                  <c:v>22.441819140441105</c:v>
                </c:pt>
                <c:pt idx="30">
                  <c:v>22.654170401777073</c:v>
                </c:pt>
                <c:pt idx="31">
                  <c:v>23.645128203803118</c:v>
                </c:pt>
                <c:pt idx="32">
                  <c:v>24.650958594164695</c:v>
                </c:pt>
                <c:pt idx="33">
                  <c:v>25.671699730263011</c:v>
                </c:pt>
                <c:pt idx="34">
                  <c:v>26.707389837467773</c:v>
                </c:pt>
                <c:pt idx="35">
                  <c:v>27.758067209219149</c:v>
                </c:pt>
                <c:pt idx="36">
                  <c:v>28.823770207129858</c:v>
                </c:pt>
                <c:pt idx="37">
                  <c:v>29.904537261087441</c:v>
                </c:pt>
                <c:pt idx="38">
                  <c:v>31.000406869356613</c:v>
                </c:pt>
                <c:pt idx="39">
                  <c:v>32.111417598681811</c:v>
                </c:pt>
                <c:pt idx="40">
                  <c:v>33.237608084389862</c:v>
                </c:pt>
                <c:pt idx="41">
                  <c:v>34.30192027629522</c:v>
                </c:pt>
                <c:pt idx="42">
                  <c:v>35.383453446115091</c:v>
                </c:pt>
                <c:pt idx="43">
                  <c:v>36.407734365439012</c:v>
                </c:pt>
                <c:pt idx="44">
                  <c:v>37.306272933795299</c:v>
                </c:pt>
                <c:pt idx="45">
                  <c:v>37.949690977198003</c:v>
                </c:pt>
                <c:pt idx="46">
                  <c:v>38.103403987378904</c:v>
                </c:pt>
                <c:pt idx="47">
                  <c:v>37.374656445059642</c:v>
                </c:pt>
                <c:pt idx="48">
                  <c:v>35.203535909713366</c:v>
                </c:pt>
                <c:pt idx="49">
                  <c:v>31.037533004764391</c:v>
                </c:pt>
                <c:pt idx="50">
                  <c:v>24.820641396477118</c:v>
                </c:pt>
                <c:pt idx="51">
                  <c:v>17.483884581716403</c:v>
                </c:pt>
                <c:pt idx="52">
                  <c:v>10.616925759181704</c:v>
                </c:pt>
                <c:pt idx="53">
                  <c:v>5.3925589567403893</c:v>
                </c:pt>
                <c:pt idx="54">
                  <c:v>2.0269932156914372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BD-1A4C-B806-2C6109BCE8CF}"/>
            </c:ext>
          </c:extLst>
        </c:ser>
        <c:ser>
          <c:idx val="3"/>
          <c:order val="3"/>
          <c:tx>
            <c:strRef>
              <c:f>'Scaling Up Aus PA Scenario'!$A$8</c:f>
              <c:strCache>
                <c:ptCount val="1"/>
                <c:pt idx="0">
                  <c:v>Other Industry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'Scaling Up Aus PA Scenario'!$D$4:$BL$4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'Scaling Up Aus PA Scenario'!$D$8:$BL$8</c:f>
              <c:numCache>
                <c:formatCode>#,##0</c:formatCode>
                <c:ptCount val="61"/>
                <c:pt idx="0">
                  <c:v>166.91858877600001</c:v>
                </c:pt>
                <c:pt idx="1">
                  <c:v>176.68174582800003</c:v>
                </c:pt>
                <c:pt idx="2">
                  <c:v>178.87889473199999</c:v>
                </c:pt>
                <c:pt idx="3">
                  <c:v>181.70402176800005</c:v>
                </c:pt>
                <c:pt idx="4">
                  <c:v>193.25226286800003</c:v>
                </c:pt>
                <c:pt idx="5">
                  <c:v>199.1608425</c:v>
                </c:pt>
                <c:pt idx="6">
                  <c:v>198.40600432799999</c:v>
                </c:pt>
                <c:pt idx="7">
                  <c:v>200.18388708000003</c:v>
                </c:pt>
                <c:pt idx="8">
                  <c:v>208.40215679999997</c:v>
                </c:pt>
                <c:pt idx="9">
                  <c:v>213.861785868</c:v>
                </c:pt>
                <c:pt idx="10">
                  <c:v>226.12797943199999</c:v>
                </c:pt>
                <c:pt idx="11">
                  <c:v>236.17001923199999</c:v>
                </c:pt>
                <c:pt idx="12">
                  <c:v>232.32997000800003</c:v>
                </c:pt>
                <c:pt idx="13">
                  <c:v>231.01992028800001</c:v>
                </c:pt>
                <c:pt idx="14">
                  <c:v>239.732064936</c:v>
                </c:pt>
                <c:pt idx="15">
                  <c:v>245.68209388799991</c:v>
                </c:pt>
                <c:pt idx="16">
                  <c:v>247.135164696</c:v>
                </c:pt>
                <c:pt idx="17">
                  <c:v>252.43284834000002</c:v>
                </c:pt>
                <c:pt idx="18">
                  <c:v>252.95201154000003</c:v>
                </c:pt>
                <c:pt idx="19">
                  <c:v>234.78171822000002</c:v>
                </c:pt>
                <c:pt idx="20">
                  <c:v>235.97834752800003</c:v>
                </c:pt>
                <c:pt idx="21">
                  <c:v>235.82088198</c:v>
                </c:pt>
                <c:pt idx="22">
                  <c:v>243.22578206399999</c:v>
                </c:pt>
                <c:pt idx="23">
                  <c:v>260.41008398400004</c:v>
                </c:pt>
                <c:pt idx="24">
                  <c:v>267.34166632799997</c:v>
                </c:pt>
                <c:pt idx="25">
                  <c:v>267.34166632799997</c:v>
                </c:pt>
                <c:pt idx="26">
                  <c:v>272.84929107382607</c:v>
                </c:pt>
                <c:pt idx="27">
                  <c:v>278.60616427756247</c:v>
                </c:pt>
                <c:pt idx="28">
                  <c:v>285.91764813097012</c:v>
                </c:pt>
                <c:pt idx="29">
                  <c:v>292.99229501192815</c:v>
                </c:pt>
                <c:pt idx="30">
                  <c:v>291.15570064195049</c:v>
                </c:pt>
                <c:pt idx="31">
                  <c:v>289.27782323116185</c:v>
                </c:pt>
                <c:pt idx="32">
                  <c:v>283.327298834967</c:v>
                </c:pt>
                <c:pt idx="33">
                  <c:v>276.68050862448587</c:v>
                </c:pt>
                <c:pt idx="34">
                  <c:v>269.70977313111274</c:v>
                </c:pt>
                <c:pt idx="35">
                  <c:v>262.58190217339785</c:v>
                </c:pt>
                <c:pt idx="36">
                  <c:v>253.4760911314865</c:v>
                </c:pt>
                <c:pt idx="37">
                  <c:v>243.9668117039995</c:v>
                </c:pt>
                <c:pt idx="38">
                  <c:v>234.39533200968214</c:v>
                </c:pt>
                <c:pt idx="39">
                  <c:v>224.88180758975034</c:v>
                </c:pt>
                <c:pt idx="40">
                  <c:v>215.39842525005179</c:v>
                </c:pt>
                <c:pt idx="41">
                  <c:v>204.95382359138029</c:v>
                </c:pt>
                <c:pt idx="42">
                  <c:v>196.32957769705988</c:v>
                </c:pt>
                <c:pt idx="43">
                  <c:v>187.2231133234657</c:v>
                </c:pt>
                <c:pt idx="44">
                  <c:v>177.42788219515268</c:v>
                </c:pt>
                <c:pt idx="45">
                  <c:v>166.55380429873517</c:v>
                </c:pt>
                <c:pt idx="46">
                  <c:v>153.94111263503396</c:v>
                </c:pt>
                <c:pt idx="47">
                  <c:v>138.62610330985521</c:v>
                </c:pt>
                <c:pt idx="48">
                  <c:v>119.56627035515619</c:v>
                </c:pt>
                <c:pt idx="49">
                  <c:v>96.456604826658236</c:v>
                </c:pt>
                <c:pt idx="50">
                  <c:v>70.990783916183943</c:v>
                </c:pt>
                <c:pt idx="51">
                  <c:v>46.966012279912576</c:v>
                </c:pt>
                <c:pt idx="52">
                  <c:v>27.902299441854908</c:v>
                </c:pt>
                <c:pt idx="53">
                  <c:v>14.693278169108549</c:v>
                </c:pt>
                <c:pt idx="54">
                  <c:v>6.077235629242586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3BD-1A4C-B806-2C6109BCE8CF}"/>
            </c:ext>
          </c:extLst>
        </c:ser>
        <c:ser>
          <c:idx val="4"/>
          <c:order val="4"/>
          <c:tx>
            <c:strRef>
              <c:f>'Scaling Up Aus PA Scenario'!$A$9</c:f>
              <c:strCache>
                <c:ptCount val="1"/>
                <c:pt idx="0">
                  <c:v>Buildings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'Scaling Up Aus PA Scenario'!$D$4:$BL$4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'Scaling Up Aus PA Scenario'!$D$9:$BL$9</c:f>
              <c:numCache>
                <c:formatCode>#,##0</c:formatCode>
                <c:ptCount val="61"/>
                <c:pt idx="0">
                  <c:v>109.62080054000002</c:v>
                </c:pt>
                <c:pt idx="1">
                  <c:v>112.09244786600001</c:v>
                </c:pt>
                <c:pt idx="2">
                  <c:v>117.588176766</c:v>
                </c:pt>
                <c:pt idx="3">
                  <c:v>122.85351487800003</c:v>
                </c:pt>
                <c:pt idx="4">
                  <c:v>122.07258215000002</c:v>
                </c:pt>
                <c:pt idx="5">
                  <c:v>132.81204071799999</c:v>
                </c:pt>
                <c:pt idx="6">
                  <c:v>140.86754388999998</c:v>
                </c:pt>
                <c:pt idx="7">
                  <c:v>142.92082561599997</c:v>
                </c:pt>
                <c:pt idx="8">
                  <c:v>148.50831274800001</c:v>
                </c:pt>
                <c:pt idx="9">
                  <c:v>148.21953960600001</c:v>
                </c:pt>
                <c:pt idx="10">
                  <c:v>151.79965762400002</c:v>
                </c:pt>
                <c:pt idx="11">
                  <c:v>155.469723278</c:v>
                </c:pt>
                <c:pt idx="12">
                  <c:v>150.35612468400001</c:v>
                </c:pt>
                <c:pt idx="13">
                  <c:v>152.01350440000002</c:v>
                </c:pt>
                <c:pt idx="14">
                  <c:v>152.67214417800002</c:v>
                </c:pt>
                <c:pt idx="15">
                  <c:v>155.66023303199998</c:v>
                </c:pt>
                <c:pt idx="16">
                  <c:v>158.117364514</c:v>
                </c:pt>
                <c:pt idx="17">
                  <c:v>159.86731830000002</c:v>
                </c:pt>
                <c:pt idx="18">
                  <c:v>162.56389716199999</c:v>
                </c:pt>
                <c:pt idx="19">
                  <c:v>169.333716452</c:v>
                </c:pt>
                <c:pt idx="20">
                  <c:v>173.44739896600001</c:v>
                </c:pt>
                <c:pt idx="21">
                  <c:v>177.41437025600001</c:v>
                </c:pt>
                <c:pt idx="22">
                  <c:v>179.65743739600003</c:v>
                </c:pt>
                <c:pt idx="23">
                  <c:v>183.107018302</c:v>
                </c:pt>
                <c:pt idx="24">
                  <c:v>190.180066364</c:v>
                </c:pt>
                <c:pt idx="25">
                  <c:v>190.18006636400003</c:v>
                </c:pt>
                <c:pt idx="26">
                  <c:v>186.51972839522128</c:v>
                </c:pt>
                <c:pt idx="27">
                  <c:v>181.08047526933183</c:v>
                </c:pt>
                <c:pt idx="28">
                  <c:v>176.1167063743562</c:v>
                </c:pt>
                <c:pt idx="29">
                  <c:v>171.52832224272805</c:v>
                </c:pt>
                <c:pt idx="30">
                  <c:v>156.19474525213204</c:v>
                </c:pt>
                <c:pt idx="31">
                  <c:v>140.84725714096791</c:v>
                </c:pt>
                <c:pt idx="32">
                  <c:v>126.98031458351446</c:v>
                </c:pt>
                <c:pt idx="33">
                  <c:v>113.89208707474631</c:v>
                </c:pt>
                <c:pt idx="34">
                  <c:v>101.56330225824077</c:v>
                </c:pt>
                <c:pt idx="35">
                  <c:v>90.156245908166824</c:v>
                </c:pt>
                <c:pt idx="36">
                  <c:v>79.46296870970005</c:v>
                </c:pt>
                <c:pt idx="37">
                  <c:v>70.250861793004191</c:v>
                </c:pt>
                <c:pt idx="38">
                  <c:v>62.021332919637615</c:v>
                </c:pt>
                <c:pt idx="39">
                  <c:v>54.584713568488731</c:v>
                </c:pt>
                <c:pt idx="40">
                  <c:v>47.803225709805766</c:v>
                </c:pt>
                <c:pt idx="41">
                  <c:v>41.470311079140053</c:v>
                </c:pt>
                <c:pt idx="42">
                  <c:v>35.93976152580494</c:v>
                </c:pt>
                <c:pt idx="43">
                  <c:v>31.004814609986493</c:v>
                </c:pt>
                <c:pt idx="44">
                  <c:v>26.612175581659532</c:v>
                </c:pt>
                <c:pt idx="45">
                  <c:v>22.735416523209679</c:v>
                </c:pt>
                <c:pt idx="46">
                  <c:v>19.25721700233699</c:v>
                </c:pt>
                <c:pt idx="47">
                  <c:v>16.290898537037766</c:v>
                </c:pt>
                <c:pt idx="48">
                  <c:v>13.707429577818441</c:v>
                </c:pt>
                <c:pt idx="49">
                  <c:v>11.45949834431935</c:v>
                </c:pt>
                <c:pt idx="50">
                  <c:v>9.5083030064577425</c:v>
                </c:pt>
                <c:pt idx="51">
                  <c:v>7.7952651780048132</c:v>
                </c:pt>
                <c:pt idx="52">
                  <c:v>6.344577267789977</c:v>
                </c:pt>
                <c:pt idx="53">
                  <c:v>5.097017121489797</c:v>
                </c:pt>
                <c:pt idx="54">
                  <c:v>4.0276325283072207</c:v>
                </c:pt>
                <c:pt idx="55">
                  <c:v>3.1156206249267697</c:v>
                </c:pt>
                <c:pt idx="56">
                  <c:v>2.334643901394037</c:v>
                </c:pt>
                <c:pt idx="57">
                  <c:v>1.6844411966491977</c:v>
                </c:pt>
                <c:pt idx="58">
                  <c:v>1.1389386313795951</c:v>
                </c:pt>
                <c:pt idx="59">
                  <c:v>0.68362209501437887</c:v>
                </c:pt>
                <c:pt idx="6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3BD-1A4C-B806-2C6109BCE8CF}"/>
            </c:ext>
          </c:extLst>
        </c:ser>
        <c:ser>
          <c:idx val="5"/>
          <c:order val="5"/>
          <c:tx>
            <c:strRef>
              <c:f>'Scaling Up Aus PA Scenario'!$A$10</c:f>
              <c:strCache>
                <c:ptCount val="1"/>
                <c:pt idx="0">
                  <c:v>NG used in LNG production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numRef>
              <c:f>'Scaling Up Aus PA Scenario'!$D$4:$BL$4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'Scaling Up Aus PA Scenario'!$D$10:$BL$10</c:f>
              <c:numCache>
                <c:formatCode>#,##0</c:formatCode>
                <c:ptCount val="61"/>
                <c:pt idx="0">
                  <c:v>13.884230769230783</c:v>
                </c:pt>
                <c:pt idx="1">
                  <c:v>20.032961538461564</c:v>
                </c:pt>
                <c:pt idx="2">
                  <c:v>24.416411538461546</c:v>
                </c:pt>
                <c:pt idx="3">
                  <c:v>26.01309807692309</c:v>
                </c:pt>
                <c:pt idx="4">
                  <c:v>32.211415384615407</c:v>
                </c:pt>
                <c:pt idx="5">
                  <c:v>37.388250000000028</c:v>
                </c:pt>
                <c:pt idx="6">
                  <c:v>37.011392307692347</c:v>
                </c:pt>
                <c:pt idx="7">
                  <c:v>38.309766230769242</c:v>
                </c:pt>
                <c:pt idx="8">
                  <c:v>38.569540188461588</c:v>
                </c:pt>
                <c:pt idx="9">
                  <c:v>38.424023532692331</c:v>
                </c:pt>
                <c:pt idx="10">
                  <c:v>38.784156131855809</c:v>
                </c:pt>
                <c:pt idx="11">
                  <c:v>38.181634615384667</c:v>
                </c:pt>
                <c:pt idx="12">
                  <c:v>37.140317307692328</c:v>
                </c:pt>
                <c:pt idx="13">
                  <c:v>39.198739064278868</c:v>
                </c:pt>
                <c:pt idx="14">
                  <c:v>45.490966184942408</c:v>
                </c:pt>
                <c:pt idx="15">
                  <c:v>54.604696153846248</c:v>
                </c:pt>
                <c:pt idx="16">
                  <c:v>67.538083299595257</c:v>
                </c:pt>
                <c:pt idx="17">
                  <c:v>68.883183400809671</c:v>
                </c:pt>
                <c:pt idx="18">
                  <c:v>69.586790283400887</c:v>
                </c:pt>
                <c:pt idx="19">
                  <c:v>85.798378371406955</c:v>
                </c:pt>
                <c:pt idx="20">
                  <c:v>93.632123397115436</c:v>
                </c:pt>
                <c:pt idx="21">
                  <c:v>95.806150961538549</c:v>
                </c:pt>
                <c:pt idx="22">
                  <c:v>107.93005961538466</c:v>
                </c:pt>
                <c:pt idx="23">
                  <c:v>112.9333413461539</c:v>
                </c:pt>
                <c:pt idx="24">
                  <c:v>114.16924825174831</c:v>
                </c:pt>
                <c:pt idx="25">
                  <c:v>162.79084659627293</c:v>
                </c:pt>
                <c:pt idx="26">
                  <c:v>260.75288292015824</c:v>
                </c:pt>
                <c:pt idx="27">
                  <c:v>324.7704356113951</c:v>
                </c:pt>
                <c:pt idx="28">
                  <c:v>378.6148584327284</c:v>
                </c:pt>
                <c:pt idx="29">
                  <c:v>465.96498593928675</c:v>
                </c:pt>
                <c:pt idx="30">
                  <c:v>488.27625695382909</c:v>
                </c:pt>
                <c:pt idx="31">
                  <c:v>492.04732570533849</c:v>
                </c:pt>
                <c:pt idx="32">
                  <c:v>479.44230753694569</c:v>
                </c:pt>
                <c:pt idx="33">
                  <c:v>510.72844700377823</c:v>
                </c:pt>
                <c:pt idx="34">
                  <c:v>495.10218948117557</c:v>
                </c:pt>
                <c:pt idx="35">
                  <c:v>494.33133894022245</c:v>
                </c:pt>
                <c:pt idx="36">
                  <c:v>470.23519087625033</c:v>
                </c:pt>
                <c:pt idx="37">
                  <c:v>445.42791255341325</c:v>
                </c:pt>
                <c:pt idx="38">
                  <c:v>420.62063423057623</c:v>
                </c:pt>
                <c:pt idx="39">
                  <c:v>395.81335590773909</c:v>
                </c:pt>
                <c:pt idx="40">
                  <c:v>371.00607758490202</c:v>
                </c:pt>
                <c:pt idx="41">
                  <c:v>307.29413592890637</c:v>
                </c:pt>
                <c:pt idx="42">
                  <c:v>249.33748284380897</c:v>
                </c:pt>
                <c:pt idx="43">
                  <c:v>197.13611832960976</c:v>
                </c:pt>
                <c:pt idx="44">
                  <c:v>150.69004238630873</c:v>
                </c:pt>
                <c:pt idx="45">
                  <c:v>109.99925501390585</c:v>
                </c:pt>
                <c:pt idx="46">
                  <c:v>95.620720849258916</c:v>
                </c:pt>
                <c:pt idx="47">
                  <c:v>81.721794065520143</c:v>
                </c:pt>
                <c:pt idx="48">
                  <c:v>68.302474662689548</c:v>
                </c:pt>
                <c:pt idx="49">
                  <c:v>55.362762640767158</c:v>
                </c:pt>
                <c:pt idx="50">
                  <c:v>42.902657999752968</c:v>
                </c:pt>
                <c:pt idx="51">
                  <c:v>37.793752015124049</c:v>
                </c:pt>
                <c:pt idx="52">
                  <c:v>32.866766071529263</c:v>
                </c:pt>
                <c:pt idx="53">
                  <c:v>28.121700168968609</c:v>
                </c:pt>
                <c:pt idx="54">
                  <c:v>23.558554307442101</c:v>
                </c:pt>
                <c:pt idx="55">
                  <c:v>19.177328486949733</c:v>
                </c:pt>
                <c:pt idx="56">
                  <c:v>14.978022707491505</c:v>
                </c:pt>
                <c:pt idx="57">
                  <c:v>10.960636969067417</c:v>
                </c:pt>
                <c:pt idx="58">
                  <c:v>7.1251712716774698</c:v>
                </c:pt>
                <c:pt idx="59">
                  <c:v>3.4716256153216625</c:v>
                </c:pt>
                <c:pt idx="6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3BD-1A4C-B806-2C6109BCE8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4669888"/>
        <c:axId val="1268519856"/>
      </c:areaChart>
      <c:catAx>
        <c:axId val="56466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8519856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1268519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PJ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466988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95444B7-2F78-A643-8A6F-8D99B80F8E6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F2EBB5-B469-404C-97D8-2A7DE4D1A3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F2465-FB49-4441-A53A-5319FE14286B}" type="datetimeFigureOut">
              <a:rPr lang="en-AU" smtClean="0"/>
              <a:t>17/5/21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BF3293-411F-5149-A2F6-86A64E2925D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C53A4-A511-FD4C-BC3D-1C6607B1C8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7387D-1C09-284B-81E8-4E70E75B10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23289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434DD-36F8-6B4B-AABB-02DEF50BF393}" type="datetimeFigureOut">
              <a:rPr lang="en-US" smtClean="0"/>
              <a:t>5/17/21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FCE1D-B69E-6947-89D4-5006F76A7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280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FCE1D-B69E-6947-89D4-5006F76A74A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46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2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83015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5FCE1D-B69E-6947-89D4-5006F76A74A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7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5FCE1D-B69E-6947-89D4-5006F76A74A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259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ustralia’s</a:t>
            </a: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Paris Agreement-compatible greenhouse gas emissions pathway (not including LULUCF) </a:t>
            </a:r>
            <a:endParaRPr lang="en-AU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5FCE1D-B69E-6947-89D4-5006F76A74A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04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5FCE1D-B69E-6947-89D4-5006F76A74A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650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5FCE1D-B69E-6947-89D4-5006F76A74A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40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5FCE1D-B69E-6947-89D4-5006F76A74A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673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FCE1D-B69E-6947-89D4-5006F76A74A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198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957688"/>
            <a:ext cx="12192001" cy="4081410"/>
          </a:xfrm>
          <a:prstGeom prst="rect">
            <a:avLst/>
          </a:prstGeom>
          <a:solidFill>
            <a:srgbClr val="294C94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en-US" sz="1800" dirty="0"/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15348" y="2252619"/>
            <a:ext cx="11611848" cy="1608666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</a:extLst>
        </p:spPr>
        <p:txBody>
          <a:bodyPr lIns="84492" bIns="43936" anchor="b"/>
          <a:lstStyle>
            <a:lvl1pPr algn="l">
              <a:lnSpc>
                <a:spcPct val="80000"/>
              </a:lnSpc>
              <a:defRPr sz="6300" b="1" i="0">
                <a:solidFill>
                  <a:schemeClr val="bg1"/>
                </a:solidFill>
                <a:latin typeface="Calibri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15348" y="3861285"/>
            <a:ext cx="11611848" cy="1354667"/>
          </a:xfrm>
          <a:noFill/>
        </p:spPr>
        <p:txBody>
          <a:bodyPr lIns="85844"/>
          <a:lstStyle>
            <a:lvl1pPr marL="0" indent="0" algn="l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 typeface="Wingdings" charset="0"/>
              <a:buNone/>
              <a:defRPr sz="4400" b="0" i="0">
                <a:solidFill>
                  <a:schemeClr val="bg1"/>
                </a:solidFill>
                <a:latin typeface="Calibri"/>
                <a:cs typeface="Brandon Text Bold"/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215901" y="5441259"/>
            <a:ext cx="11612033" cy="508000"/>
          </a:xfrm>
        </p:spPr>
        <p:txBody>
          <a:bodyPr anchor="b">
            <a:noAutofit/>
          </a:bodyPr>
          <a:lstStyle>
            <a:lvl1pPr marL="0" indent="0" algn="r">
              <a:buNone/>
              <a:defRPr sz="1800">
                <a:solidFill>
                  <a:srgbClr val="FFFFFF"/>
                </a:solidFill>
              </a:defRPr>
            </a:lvl1pPr>
            <a:lvl2pPr algn="r">
              <a:defRPr sz="1800">
                <a:solidFill>
                  <a:srgbClr val="FFFFFF"/>
                </a:solidFill>
              </a:defRPr>
            </a:lvl2pPr>
            <a:lvl3pPr algn="r">
              <a:defRPr sz="1800">
                <a:solidFill>
                  <a:srgbClr val="FFFFFF"/>
                </a:solidFill>
              </a:defRPr>
            </a:lvl3pPr>
            <a:lvl4pPr algn="r">
              <a:defRPr sz="1800">
                <a:solidFill>
                  <a:srgbClr val="FFFFFF"/>
                </a:solidFill>
              </a:defRPr>
            </a:lvl4pPr>
            <a:lvl5pPr algn="r"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Author Name text styles</a:t>
            </a:r>
          </a:p>
        </p:txBody>
      </p:sp>
      <p:pic>
        <p:nvPicPr>
          <p:cNvPr id="10" name="Picture 9" descr="CA_Logo-final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55" y="0"/>
            <a:ext cx="3450439" cy="182869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 rot="2700000">
            <a:off x="11848426" y="1123138"/>
            <a:ext cx="1268159" cy="14076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en-US" sz="1800" dirty="0"/>
          </a:p>
        </p:txBody>
      </p:sp>
      <p:sp>
        <p:nvSpPr>
          <p:cNvPr id="8" name="Rectangle 7"/>
          <p:cNvSpPr/>
          <p:nvPr userDrawn="1"/>
        </p:nvSpPr>
        <p:spPr>
          <a:xfrm rot="2700000">
            <a:off x="-941060" y="5513619"/>
            <a:ext cx="1372464" cy="14076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43393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046322"/>
            <a:ext cx="4011084" cy="100852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046323"/>
            <a:ext cx="6815667" cy="507984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054851"/>
            <a:ext cx="4011084" cy="40713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2806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054309"/>
            <a:ext cx="7315200" cy="367326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1800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118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038335"/>
            <a:ext cx="2743200" cy="5087828"/>
          </a:xfrm>
        </p:spPr>
        <p:txBody>
          <a:bodyPr vert="eaVert"/>
          <a:lstStyle>
            <a:lvl1pPr>
              <a:defRPr>
                <a:solidFill>
                  <a:srgbClr val="294C9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038335"/>
            <a:ext cx="8026400" cy="50878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5724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033" y="1644653"/>
            <a:ext cx="10560051" cy="4062413"/>
          </a:xfrm>
        </p:spPr>
        <p:txBody>
          <a:bodyPr/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  <a:endParaRPr lang="en-GB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647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 with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ildschirmfoto 2017-06-12 um 15.49.3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22" y="-4105566"/>
            <a:ext cx="12744561" cy="1350829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-1" y="1957688"/>
            <a:ext cx="12192001" cy="4081410"/>
          </a:xfrm>
          <a:prstGeom prst="rect">
            <a:avLst/>
          </a:prstGeom>
          <a:solidFill>
            <a:srgbClr val="294C94">
              <a:alpha val="8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en-US" sz="1800" dirty="0"/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15348" y="2252619"/>
            <a:ext cx="11611848" cy="1608666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</a:extLst>
        </p:spPr>
        <p:txBody>
          <a:bodyPr lIns="84492" bIns="43936" anchor="b"/>
          <a:lstStyle>
            <a:lvl1pPr algn="l">
              <a:lnSpc>
                <a:spcPct val="80000"/>
              </a:lnSpc>
              <a:defRPr sz="6300" b="1" i="0">
                <a:solidFill>
                  <a:schemeClr val="bg1"/>
                </a:solidFill>
                <a:latin typeface="Calibri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15348" y="3861285"/>
            <a:ext cx="11611848" cy="1354667"/>
          </a:xfrm>
          <a:noFill/>
        </p:spPr>
        <p:txBody>
          <a:bodyPr lIns="85844"/>
          <a:lstStyle>
            <a:lvl1pPr marL="0" indent="0" algn="l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 typeface="Wingdings" charset="0"/>
              <a:buNone/>
              <a:defRPr sz="4400" b="0" i="0">
                <a:solidFill>
                  <a:schemeClr val="bg1"/>
                </a:solidFill>
                <a:latin typeface="Calibri"/>
                <a:cs typeface="Brandon Text Bold"/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215901" y="5441259"/>
            <a:ext cx="11612033" cy="508000"/>
          </a:xfrm>
        </p:spPr>
        <p:txBody>
          <a:bodyPr anchor="b">
            <a:noAutofit/>
          </a:bodyPr>
          <a:lstStyle>
            <a:lvl1pPr marL="0" indent="0" algn="r">
              <a:buNone/>
              <a:defRPr sz="1800">
                <a:solidFill>
                  <a:srgbClr val="FFFFFF"/>
                </a:solidFill>
              </a:defRPr>
            </a:lvl1pPr>
            <a:lvl2pPr algn="r">
              <a:defRPr sz="1800">
                <a:solidFill>
                  <a:srgbClr val="FFFFFF"/>
                </a:solidFill>
              </a:defRPr>
            </a:lvl2pPr>
            <a:lvl3pPr algn="r">
              <a:defRPr sz="1800">
                <a:solidFill>
                  <a:srgbClr val="FFFFFF"/>
                </a:solidFill>
              </a:defRPr>
            </a:lvl3pPr>
            <a:lvl4pPr algn="r">
              <a:defRPr sz="1800">
                <a:solidFill>
                  <a:srgbClr val="FFFFFF"/>
                </a:solidFill>
              </a:defRPr>
            </a:lvl4pPr>
            <a:lvl5pPr algn="r"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Author Name text styles</a:t>
            </a:r>
          </a:p>
        </p:txBody>
      </p:sp>
      <p:sp>
        <p:nvSpPr>
          <p:cNvPr id="7" name="Rectangle 6"/>
          <p:cNvSpPr/>
          <p:nvPr userDrawn="1"/>
        </p:nvSpPr>
        <p:spPr>
          <a:xfrm rot="2700000">
            <a:off x="11848426" y="1123138"/>
            <a:ext cx="1268159" cy="14076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en-US" sz="1800" dirty="0"/>
          </a:p>
        </p:txBody>
      </p:sp>
      <p:sp>
        <p:nvSpPr>
          <p:cNvPr id="8" name="Rectangle 7"/>
          <p:cNvSpPr/>
          <p:nvPr userDrawn="1"/>
        </p:nvSpPr>
        <p:spPr>
          <a:xfrm rot="2700000">
            <a:off x="-941060" y="5513619"/>
            <a:ext cx="1372464" cy="14076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en-US" sz="180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" y="-1"/>
            <a:ext cx="12191999" cy="19576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en-US" sz="180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-1" y="6039098"/>
            <a:ext cx="12192001" cy="10557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en-US" sz="1800" dirty="0"/>
          </a:p>
        </p:txBody>
      </p:sp>
      <p:pic>
        <p:nvPicPr>
          <p:cNvPr id="10" name="Picture 9" descr="CA_Logo-final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55" y="0"/>
            <a:ext cx="3450439" cy="1828692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-2566737" y="394692"/>
            <a:ext cx="165080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To change</a:t>
            </a:r>
            <a:r>
              <a:rPr lang="en-US" sz="1600" baseline="0" dirty="0"/>
              <a:t> p</a:t>
            </a:r>
            <a:r>
              <a:rPr lang="en-US" sz="1600" dirty="0"/>
              <a:t>icture, right click on edge of picture and click change picture. </a:t>
            </a:r>
          </a:p>
          <a:p>
            <a:endParaRPr lang="en-US" sz="1600" dirty="0"/>
          </a:p>
          <a:p>
            <a:r>
              <a:rPr lang="en-US" sz="1600" dirty="0"/>
              <a:t>OR</a:t>
            </a:r>
          </a:p>
          <a:p>
            <a:endParaRPr lang="en-US" sz="1600" dirty="0"/>
          </a:p>
          <a:p>
            <a:r>
              <a:rPr lang="en-US" sz="1600" dirty="0"/>
              <a:t>Delete existing</a:t>
            </a:r>
            <a:r>
              <a:rPr lang="en-US" sz="1600" baseline="0" dirty="0"/>
              <a:t> pic, </a:t>
            </a:r>
            <a:r>
              <a:rPr lang="en-US" sz="1600" dirty="0"/>
              <a:t>import new pic,</a:t>
            </a:r>
            <a:r>
              <a:rPr lang="en-US" sz="1600" baseline="0" dirty="0"/>
              <a:t> position above the </a:t>
            </a:r>
            <a:r>
              <a:rPr lang="en-US" sz="1600" baseline="0" dirty="0" err="1"/>
              <a:t>coloured</a:t>
            </a:r>
            <a:r>
              <a:rPr lang="en-US" sz="1600" baseline="0" dirty="0"/>
              <a:t> box and make sure you arrange the layers, sending the picture to the back.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0055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4881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4370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1928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19482"/>
            <a:ext cx="5384800" cy="54374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19482"/>
            <a:ext cx="5384800" cy="54374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680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87B73B-1A26-F041-9C67-CCDAC71EA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73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3757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7031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47704"/>
            <a:ext cx="109728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0"/>
            <a:ext cx="12372623" cy="905934"/>
          </a:xfrm>
          <a:prstGeom prst="rect">
            <a:avLst/>
          </a:prstGeom>
          <a:gradFill flip="none" rotWithShape="1">
            <a:gsLst>
              <a:gs pos="60000">
                <a:srgbClr val="294C94">
                  <a:alpha val="90000"/>
                </a:srgbClr>
              </a:gs>
              <a:gs pos="92000">
                <a:srgbClr val="FFFFFF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84670"/>
            <a:ext cx="9923607" cy="812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4" name="Picture 3" descr="CA_Logo-final.pdf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263" y="157293"/>
            <a:ext cx="1124636" cy="59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116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</p:sldLayoutIdLst>
  <p:hf hdr="0" ft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pcc.ch/srccl/chapter/summary-for-policymakers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38/s41558-020-00957-9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5361" y="667189"/>
            <a:ext cx="10452691" cy="6968461"/>
          </a:xfrm>
          <a:prstGeom prst="rect">
            <a:avLst/>
          </a:prstGeom>
        </p:spPr>
      </p:pic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1685925" y="4274821"/>
            <a:ext cx="8956206" cy="183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</a:extLst>
        </p:spPr>
        <p:txBody>
          <a:bodyPr lIns="84492" bIns="43936" anchor="b"/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300" b="1" i="0" kern="1200">
                <a:solidFill>
                  <a:schemeClr val="bg1"/>
                </a:solidFill>
                <a:latin typeface="Calibri"/>
                <a:ea typeface="+mj-ea"/>
                <a:cs typeface="+mj-cs"/>
              </a:defRPr>
            </a:lvl1pPr>
          </a:lstStyle>
          <a:p>
            <a:endParaRPr lang="en-US" sz="4000" dirty="0"/>
          </a:p>
          <a:p>
            <a:r>
              <a:rPr lang="en-US" sz="4000" dirty="0"/>
              <a:t>Natural Gas in the Global and Australian Energy Transition </a:t>
            </a:r>
          </a:p>
          <a:p>
            <a:endParaRPr lang="en-US" sz="4000" dirty="0"/>
          </a:p>
          <a:p>
            <a:endParaRPr lang="en-US" sz="4000" dirty="0"/>
          </a:p>
          <a:p>
            <a:endParaRPr lang="en-AU" sz="2800" dirty="0"/>
          </a:p>
          <a:p>
            <a:r>
              <a:rPr lang="en-AU" sz="2000" dirty="0"/>
              <a:t>18 May 2021</a:t>
            </a:r>
            <a:endParaRPr lang="en-AU" sz="2600" b="0" dirty="0"/>
          </a:p>
          <a:p>
            <a:r>
              <a:rPr lang="en-US" sz="2400" b="0" dirty="0"/>
              <a:t>Bill Hare</a:t>
            </a:r>
          </a:p>
          <a:p>
            <a:r>
              <a:rPr lang="en-US" sz="2400" b="0" dirty="0"/>
              <a:t>Director, Climate Analytics</a:t>
            </a:r>
          </a:p>
          <a:p>
            <a:endParaRPr lang="en-US" sz="2400" b="0" dirty="0"/>
          </a:p>
          <a:p>
            <a:r>
              <a:rPr lang="en-US" sz="2400" b="0" dirty="0"/>
              <a:t>Adjunct  Professor, </a:t>
            </a:r>
            <a:r>
              <a:rPr lang="en-AU" sz="2400" b="0" dirty="0"/>
              <a:t>Murdoch University</a:t>
            </a:r>
            <a:endParaRPr lang="en-US" sz="2400" b="0" dirty="0"/>
          </a:p>
          <a:p>
            <a:endParaRPr lang="en-US" sz="2400" b="0" dirty="0"/>
          </a:p>
        </p:txBody>
      </p:sp>
      <p:sp>
        <p:nvSpPr>
          <p:cNvPr id="6" name="Text Placeholder 15"/>
          <p:cNvSpPr txBox="1">
            <a:spLocks/>
          </p:cNvSpPr>
          <p:nvPr/>
        </p:nvSpPr>
        <p:spPr>
          <a:xfrm>
            <a:off x="1685926" y="6031598"/>
            <a:ext cx="8709025" cy="508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Jasmin</a:t>
            </a:r>
            <a:r>
              <a:rPr lang="en-US" dirty="0"/>
              <a:t> </a:t>
            </a:r>
            <a:r>
              <a:rPr lang="en-US" dirty="0" err="1"/>
              <a:t>Cantzler</a:t>
            </a:r>
            <a:r>
              <a:rPr lang="en-US" dirty="0"/>
              <a:t>, Paola Yanguas-Parra</a:t>
            </a:r>
          </a:p>
        </p:txBody>
      </p:sp>
      <p:sp>
        <p:nvSpPr>
          <p:cNvPr id="7" name="Rectangle 6"/>
          <p:cNvSpPr/>
          <p:nvPr/>
        </p:nvSpPr>
        <p:spPr>
          <a:xfrm rot="2700000">
            <a:off x="10243983" y="909381"/>
            <a:ext cx="1268159" cy="10557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2700000">
            <a:off x="725844" y="5649841"/>
            <a:ext cx="1372464" cy="10557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3621" y="6039290"/>
            <a:ext cx="9144001" cy="10557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en-US" dirty="0"/>
          </a:p>
        </p:txBody>
      </p:sp>
      <p:sp>
        <p:nvSpPr>
          <p:cNvPr id="13" name="Text Placeholder 15"/>
          <p:cNvSpPr txBox="1">
            <a:spLocks/>
          </p:cNvSpPr>
          <p:nvPr/>
        </p:nvSpPr>
        <p:spPr>
          <a:xfrm>
            <a:off x="1685926" y="6161360"/>
            <a:ext cx="8709025" cy="508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12076" y="-256428"/>
            <a:ext cx="9594064" cy="16936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en-US" dirty="0"/>
          </a:p>
        </p:txBody>
      </p:sp>
      <p:pic>
        <p:nvPicPr>
          <p:cNvPr id="11" name="Picture 10" descr="CA_Logo-final.pdf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091" y="209366"/>
            <a:ext cx="2024812" cy="143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414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3D010A-B90F-034D-922C-A1C651F5A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9750" y="2514600"/>
            <a:ext cx="3492500" cy="1828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83FFE1-9EAE-EE40-B4F0-22CDB72C6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3230" y="244691"/>
            <a:ext cx="7818120" cy="812797"/>
          </a:xfrm>
        </p:spPr>
        <p:txBody>
          <a:bodyPr>
            <a:noAutofit/>
          </a:bodyPr>
          <a:lstStyle/>
          <a:p>
            <a:r>
              <a:rPr lang="en-AU" dirty="0"/>
              <a:t>IEA:  Renewables are on track to set new records</a:t>
            </a:r>
            <a:br>
              <a:rPr lang="en-AU" dirty="0"/>
            </a:br>
            <a:r>
              <a:rPr lang="en-AU" dirty="0"/>
              <a:t>in 2021</a:t>
            </a:r>
            <a:br>
              <a:rPr lang="en-AU" dirty="0"/>
            </a:br>
            <a:endParaRPr lang="en-AU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D785B26-58EA-6440-A57F-AD91FBD13C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5190" y="1455896"/>
            <a:ext cx="7536161" cy="394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683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11874-B6BE-324B-BB33-3244C153C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n-AU" sz="2400" dirty="0">
                <a:latin typeface="Brandon Grotesque Regular" panose="020B0503020203060202" pitchFamily="34" charset="77"/>
              </a:rPr>
              <a:t>Way forward:  Large potential to speed up action in the power sector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B29DA4-0133-6A4B-9CF1-0EFEA3F2F90A}"/>
              </a:ext>
            </a:extLst>
          </p:cNvPr>
          <p:cNvSpPr/>
          <p:nvPr/>
        </p:nvSpPr>
        <p:spPr>
          <a:xfrm>
            <a:off x="2217174" y="4459231"/>
            <a:ext cx="7757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b="1" dirty="0">
              <a:latin typeface="Brandon Grotesque Bold" panose="020B0503020203060202" pitchFamily="34" charset="77"/>
            </a:endParaRPr>
          </a:p>
          <a:p>
            <a:pPr algn="just"/>
            <a:endParaRPr lang="en-US" dirty="0">
              <a:latin typeface="Brandon Grotesque Regular" panose="020B0503020203060202" pitchFamily="34" charset="77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1"/>
          <a:stretch/>
        </p:blipFill>
        <p:spPr>
          <a:xfrm>
            <a:off x="1855694" y="986118"/>
            <a:ext cx="8032376" cy="4752403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469777" y="6311665"/>
            <a:ext cx="7252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err="1"/>
              <a:t>Levelised</a:t>
            </a:r>
            <a:r>
              <a:rPr lang="en-AU" sz="1200" dirty="0"/>
              <a:t> Cost of Electricity of different generation technologies in 2019. Source: Own elaboration based on Lazard analysis (LAZARD, 2019) and IRENA (IRENA, 2020).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7994DE-0795-D94B-A490-10EF545D0017}"/>
              </a:ext>
            </a:extLst>
          </p:cNvPr>
          <p:cNvSpPr/>
          <p:nvPr/>
        </p:nvSpPr>
        <p:spPr>
          <a:xfrm>
            <a:off x="2725271" y="5586116"/>
            <a:ext cx="68848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Brandon Grotesque Regular" panose="020B0503020203060202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Renewable energy technologies are </a:t>
            </a:r>
            <a:r>
              <a:rPr lang="en-GB" b="1" dirty="0">
                <a:latin typeface="Brandon Grotesque Bold" panose="020B0503020203060202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cost-competitive </a:t>
            </a:r>
            <a:r>
              <a:rPr lang="en-GB" dirty="0">
                <a:latin typeface="Brandon Grotesque Regular" panose="020B0503020203060202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with </a:t>
            </a:r>
            <a:r>
              <a:rPr lang="en-GB" b="1" dirty="0">
                <a:latin typeface="Brandon Grotesque Bold" panose="020B0503020203060202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new fossil fuel plants </a:t>
            </a:r>
            <a:r>
              <a:rPr lang="en-GB" dirty="0">
                <a:latin typeface="Brandon Grotesque Regular" panose="020B0503020203060202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and large parts of the </a:t>
            </a:r>
            <a:r>
              <a:rPr lang="en-GB" b="1" dirty="0">
                <a:latin typeface="Brandon Grotesque Bold" panose="020B0503020203060202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operating fleet</a:t>
            </a:r>
            <a:r>
              <a:rPr lang="en-GB" dirty="0">
                <a:latin typeface="Brandon Grotesque Regular" panose="020B0503020203060202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in many places</a:t>
            </a:r>
            <a:endParaRPr lang="en-GB" b="1" dirty="0">
              <a:latin typeface="Brandon Grotesque Bold" panose="020B0503020203060202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845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FCCE6B-BE76-3145-9535-94DF4C204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More stunning falls in solar and battery storage costs 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FB45CB6-C322-9C4D-8786-B2061F0FDF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515588"/>
            <a:ext cx="5643119" cy="4346940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6EF868AC-4408-E248-9AC5-7828C6047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943" y="2608976"/>
            <a:ext cx="5167866" cy="257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E2F2349-4266-9248-B507-9598C5FD3FDC}"/>
              </a:ext>
            </a:extLst>
          </p:cNvPr>
          <p:cNvSpPr/>
          <p:nvPr/>
        </p:nvSpPr>
        <p:spPr>
          <a:xfrm>
            <a:off x="5900256" y="549242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/>
              <a:t>https://</a:t>
            </a:r>
            <a:r>
              <a:rPr lang="en-AU" dirty="0" err="1"/>
              <a:t>about.bnef.com</a:t>
            </a:r>
            <a:r>
              <a:rPr lang="en-AU" dirty="0"/>
              <a:t>/blog/battery-pack-prices-cited-below-100-kwh-for-the-first-time-in-2020-while-market-average-sits-at-137-kwh/</a:t>
            </a:r>
          </a:p>
        </p:txBody>
      </p:sp>
    </p:spTree>
    <p:extLst>
      <p:ext uri="{BB962C8B-B14F-4D97-AF65-F5344CB8AC3E}">
        <p14:creationId xmlns:p14="http://schemas.microsoft.com/office/powerpoint/2010/main" val="601839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B1F35-A4F8-1B49-BEAC-82510FB08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Net Zero Goals and Australia’s Markets for LNG and Coal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ED5999-457A-DD48-9C57-3EED4EDED2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5276" y="1006678"/>
            <a:ext cx="6412255" cy="3087150"/>
          </a:xfrm>
        </p:spPr>
      </p:pic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FD912E1D-1251-2E4A-A940-5CCB20424B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9850056"/>
              </p:ext>
            </p:extLst>
          </p:nvPr>
        </p:nvGraphicFramePr>
        <p:xfrm>
          <a:off x="3286504" y="5221719"/>
          <a:ext cx="4394200" cy="12592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2065">
                  <a:extLst>
                    <a:ext uri="{9D8B030D-6E8A-4147-A177-3AD203B41FA5}">
                      <a16:colId xmlns:a16="http://schemas.microsoft.com/office/drawing/2014/main" val="984444711"/>
                    </a:ext>
                  </a:extLst>
                </a:gridCol>
                <a:gridCol w="1017704">
                  <a:extLst>
                    <a:ext uri="{9D8B030D-6E8A-4147-A177-3AD203B41FA5}">
                      <a16:colId xmlns:a16="http://schemas.microsoft.com/office/drawing/2014/main" val="1633303437"/>
                    </a:ext>
                  </a:extLst>
                </a:gridCol>
                <a:gridCol w="1369621">
                  <a:extLst>
                    <a:ext uri="{9D8B030D-6E8A-4147-A177-3AD203B41FA5}">
                      <a16:colId xmlns:a16="http://schemas.microsoft.com/office/drawing/2014/main" val="1806637056"/>
                    </a:ext>
                  </a:extLst>
                </a:gridCol>
                <a:gridCol w="684810">
                  <a:extLst>
                    <a:ext uri="{9D8B030D-6E8A-4147-A177-3AD203B41FA5}">
                      <a16:colId xmlns:a16="http://schemas.microsoft.com/office/drawing/2014/main" val="2507815730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>
                          <a:effectLst/>
                        </a:rPr>
                        <a:t>2019-20</a:t>
                      </a:r>
                      <a:endParaRPr lang="en-AU" sz="1100" b="0" i="0" u="none" strike="noStrike">
                        <a:solidFill>
                          <a:srgbClr val="4555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>
                          <a:effectLst/>
                        </a:rPr>
                        <a:t>Total Exports Million $</a:t>
                      </a:r>
                      <a:endParaRPr lang="en-AU" sz="1100" b="0" i="0" u="none" strike="noStrike">
                        <a:solidFill>
                          <a:srgbClr val="4555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 dirty="0">
                          <a:effectLst/>
                        </a:rPr>
                        <a:t>Japan, China, South Korea</a:t>
                      </a:r>
                      <a:endParaRPr lang="en-AU" sz="1100" b="0" i="0" u="none" strike="noStrike" dirty="0">
                        <a:solidFill>
                          <a:srgbClr val="4555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>
                          <a:effectLst/>
                        </a:rPr>
                        <a:t>%</a:t>
                      </a:r>
                      <a:endParaRPr lang="en-AU" sz="1100" b="0" i="0" u="none" strike="noStrike">
                        <a:solidFill>
                          <a:srgbClr val="4555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0326511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>
                          <a:effectLst/>
                        </a:rPr>
                        <a:t>LNG</a:t>
                      </a:r>
                      <a:endParaRPr lang="en-AU" sz="1100" b="0" i="0" u="none" strike="noStrike">
                        <a:solidFill>
                          <a:srgbClr val="4555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>
                          <a:effectLst/>
                        </a:rPr>
                        <a:t> $          47,617 </a:t>
                      </a:r>
                      <a:endParaRPr lang="en-AU" sz="1100" b="0" i="0" u="none" strike="noStrike">
                        <a:solidFill>
                          <a:srgbClr val="4555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>
                          <a:effectLst/>
                        </a:rPr>
                        <a:t> $                   41,465 </a:t>
                      </a:r>
                      <a:endParaRPr lang="en-AU" sz="1100" b="0" i="0" u="none" strike="noStrike">
                        <a:solidFill>
                          <a:srgbClr val="4555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87%</a:t>
                      </a:r>
                      <a:endParaRPr lang="en-AU" sz="1100" b="0" i="0" u="none" strike="noStrike">
                        <a:solidFill>
                          <a:srgbClr val="4555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0761006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>
                          <a:effectLst/>
                        </a:rPr>
                        <a:t>Metallurgical coal</a:t>
                      </a:r>
                      <a:endParaRPr lang="en-AU" sz="1100" b="0" i="0" u="none" strike="noStrike">
                        <a:solidFill>
                          <a:srgbClr val="4555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>
                          <a:effectLst/>
                        </a:rPr>
                        <a:t> $          34,603 </a:t>
                      </a:r>
                      <a:endParaRPr lang="en-AU" sz="1100" b="0" i="0" u="none" strike="noStrike">
                        <a:solidFill>
                          <a:srgbClr val="4555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 dirty="0">
                          <a:effectLst/>
                        </a:rPr>
                        <a:t> $                   19,146 </a:t>
                      </a:r>
                      <a:endParaRPr lang="en-AU" sz="1100" b="0" i="0" u="none" strike="noStrike" dirty="0">
                        <a:solidFill>
                          <a:srgbClr val="4555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55%</a:t>
                      </a:r>
                      <a:endParaRPr lang="en-AU" sz="1100" b="0" i="0" u="none" strike="noStrike">
                        <a:solidFill>
                          <a:srgbClr val="4555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034676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>
                          <a:effectLst/>
                        </a:rPr>
                        <a:t>Thermal coal</a:t>
                      </a:r>
                      <a:endParaRPr lang="en-AU" sz="1100" b="0" i="0" u="none" strike="noStrike">
                        <a:solidFill>
                          <a:srgbClr val="4555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>
                          <a:effectLst/>
                        </a:rPr>
                        <a:t> $          20,382 </a:t>
                      </a:r>
                      <a:endParaRPr lang="en-AU" sz="1100" b="0" i="0" u="none" strike="noStrike">
                        <a:solidFill>
                          <a:srgbClr val="4555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>
                          <a:effectLst/>
                        </a:rPr>
                        <a:t> $                   15,129 </a:t>
                      </a:r>
                      <a:endParaRPr lang="en-AU" sz="1100" b="0" i="0" u="none" strike="noStrike">
                        <a:solidFill>
                          <a:srgbClr val="4555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74%</a:t>
                      </a:r>
                      <a:endParaRPr lang="en-AU" sz="1100" b="0" i="0" u="none" strike="noStrike">
                        <a:solidFill>
                          <a:srgbClr val="4555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1352975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>
                          <a:effectLst/>
                        </a:rPr>
                        <a:t>Total LNG + Coal</a:t>
                      </a:r>
                      <a:endParaRPr lang="en-AU" sz="1100" b="0" i="0" u="none" strike="noStrike">
                        <a:solidFill>
                          <a:srgbClr val="4555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>
                          <a:effectLst/>
                        </a:rPr>
                        <a:t> $        102,602 </a:t>
                      </a:r>
                      <a:endParaRPr lang="en-AU" sz="1100" b="0" i="0" u="none" strike="noStrike">
                        <a:solidFill>
                          <a:srgbClr val="4555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>
                          <a:effectLst/>
                        </a:rPr>
                        <a:t> $                   75,740 </a:t>
                      </a:r>
                      <a:endParaRPr lang="en-AU" sz="1100" b="0" i="0" u="none" strike="noStrike">
                        <a:solidFill>
                          <a:srgbClr val="4555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 dirty="0">
                          <a:effectLst/>
                        </a:rPr>
                        <a:t>74%</a:t>
                      </a:r>
                      <a:endParaRPr lang="en-AU" sz="1100" b="0" i="0" u="none" strike="noStrike" dirty="0">
                        <a:solidFill>
                          <a:srgbClr val="4555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216539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6EF3516-5CB0-E64F-AC5C-C1024EC04CD7}"/>
              </a:ext>
            </a:extLst>
          </p:cNvPr>
          <p:cNvSpPr txBox="1"/>
          <p:nvPr/>
        </p:nvSpPr>
        <p:spPr>
          <a:xfrm>
            <a:off x="2684477" y="4504888"/>
            <a:ext cx="6384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Will affect major markets for Australian fossil fuels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44200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2A0B83-93B3-0140-B5DC-6A211B48F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96" y="1102849"/>
            <a:ext cx="6742962" cy="46522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711874-B6BE-324B-BB33-3244C153C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dirty="0" err="1">
                <a:latin typeface="Ubuntu" panose="020B0504030602030204" pitchFamily="34" charset="0"/>
              </a:rPr>
              <a:t>Australia</a:t>
            </a:r>
            <a:r>
              <a:rPr lang="de-DE" dirty="0">
                <a:latin typeface="Ubuntu" panose="020B0504030602030204" pitchFamily="34" charset="0"/>
              </a:rPr>
              <a:t>: NDCs </a:t>
            </a:r>
            <a:r>
              <a:rPr lang="de-DE" dirty="0" err="1">
                <a:latin typeface="Ubuntu" panose="020B0504030602030204" pitchFamily="34" charset="0"/>
              </a:rPr>
              <a:t>and</a:t>
            </a:r>
            <a:r>
              <a:rPr lang="de-DE" dirty="0">
                <a:latin typeface="Ubuntu" panose="020B0504030602030204" pitchFamily="34" charset="0"/>
              </a:rPr>
              <a:t> </a:t>
            </a:r>
            <a:r>
              <a:rPr lang="de-DE" dirty="0" err="1">
                <a:latin typeface="Ubuntu" panose="020B0504030602030204" pitchFamily="34" charset="0"/>
              </a:rPr>
              <a:t>policies</a:t>
            </a:r>
            <a:r>
              <a:rPr lang="de-DE" dirty="0">
                <a:latin typeface="Ubuntu" panose="020B0504030602030204" pitchFamily="34" charset="0"/>
              </a:rPr>
              <a:t> </a:t>
            </a:r>
            <a:r>
              <a:rPr lang="de-DE" dirty="0" err="1">
                <a:latin typeface="Ubuntu" panose="020B0504030602030204" pitchFamily="34" charset="0"/>
              </a:rPr>
              <a:t>are</a:t>
            </a:r>
            <a:r>
              <a:rPr lang="de-DE" dirty="0">
                <a:latin typeface="Ubuntu" panose="020B0504030602030204" pitchFamily="34" charset="0"/>
              </a:rPr>
              <a:t> </a:t>
            </a:r>
            <a:r>
              <a:rPr lang="de-DE" dirty="0" err="1">
                <a:latin typeface="Ubuntu" panose="020B0504030602030204" pitchFamily="34" charset="0"/>
              </a:rPr>
              <a:t>far</a:t>
            </a:r>
            <a:r>
              <a:rPr lang="de-DE" dirty="0">
                <a:latin typeface="Ubuntu" panose="020B0504030602030204" pitchFamily="34" charset="0"/>
              </a:rPr>
              <a:t> </a:t>
            </a:r>
            <a:r>
              <a:rPr lang="de-DE" dirty="0" err="1">
                <a:latin typeface="Ubuntu" panose="020B0504030602030204" pitchFamily="34" charset="0"/>
              </a:rPr>
              <a:t>from</a:t>
            </a:r>
            <a:r>
              <a:rPr lang="de-DE" dirty="0">
                <a:latin typeface="Ubuntu" panose="020B0504030602030204" pitchFamily="34" charset="0"/>
              </a:rPr>
              <a:t> </a:t>
            </a:r>
            <a:r>
              <a:rPr lang="de-DE" dirty="0" err="1">
                <a:latin typeface="Ubuntu" panose="020B0504030602030204" pitchFamily="34" charset="0"/>
              </a:rPr>
              <a:t>sufficient</a:t>
            </a:r>
            <a:endParaRPr lang="en-GB" dirty="0">
              <a:latin typeface="Ubuntu" panose="020B0504030602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1A797-538F-7144-9BCF-E5766855C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608519"/>
            <a:ext cx="10972800" cy="3640961"/>
          </a:xfrm>
        </p:spPr>
        <p:txBody>
          <a:bodyPr/>
          <a:lstStyle/>
          <a:p>
            <a:endParaRPr lang="en-AU" dirty="0">
              <a:latin typeface="Brandon Grotesque Regular" panose="020B0503020203060202" pitchFamily="34" charset="77"/>
            </a:endParaRPr>
          </a:p>
          <a:p>
            <a:endParaRPr lang="en-GB" dirty="0">
              <a:latin typeface="Brandon Grotesque Regular" panose="020B0503020203060202" pitchFamily="34" charset="77"/>
            </a:endParaRP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8DD58E1F-A4DC-E443-A776-3A9F4EF0E7C6}"/>
              </a:ext>
            </a:extLst>
          </p:cNvPr>
          <p:cNvSpPr txBox="1">
            <a:spLocks/>
          </p:cNvSpPr>
          <p:nvPr/>
        </p:nvSpPr>
        <p:spPr>
          <a:xfrm>
            <a:off x="6854758" y="1019285"/>
            <a:ext cx="5225447" cy="5525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GB" sz="1600" dirty="0">
                <a:latin typeface="Ubuntu" panose="020B0504030602030204" pitchFamily="34" charset="0"/>
              </a:rPr>
              <a:t>Govt has:</a:t>
            </a:r>
          </a:p>
          <a:p>
            <a:pPr>
              <a:spcAft>
                <a:spcPts val="600"/>
              </a:spcAft>
            </a:pPr>
            <a:r>
              <a:rPr lang="en-GB" sz="1600" dirty="0">
                <a:latin typeface="Ubuntu" panose="020B0504030602030204" pitchFamily="34" charset="0"/>
              </a:rPr>
              <a:t>No intention of updating 2030 target</a:t>
            </a:r>
          </a:p>
          <a:p>
            <a:pPr>
              <a:spcAft>
                <a:spcPts val="600"/>
              </a:spcAft>
            </a:pPr>
            <a:r>
              <a:rPr lang="en-GB" sz="1600" dirty="0">
                <a:latin typeface="Ubuntu" panose="020B0504030602030204" pitchFamily="34" charset="0"/>
              </a:rPr>
              <a:t>Avoided adopting a net zero target</a:t>
            </a:r>
          </a:p>
          <a:p>
            <a:pPr>
              <a:spcAft>
                <a:spcPts val="600"/>
              </a:spcAft>
            </a:pPr>
            <a:r>
              <a:rPr lang="en-GB" sz="1600" dirty="0">
                <a:latin typeface="Ubuntu" panose="020B0504030602030204" pitchFamily="34" charset="0"/>
              </a:rPr>
              <a:t>Rejects post  2020 renewable energy targets</a:t>
            </a:r>
          </a:p>
          <a:p>
            <a:pPr>
              <a:spcAft>
                <a:spcPts val="600"/>
              </a:spcAft>
            </a:pPr>
            <a:r>
              <a:rPr lang="en-GB" sz="1600" dirty="0">
                <a:latin typeface="Ubuntu" panose="020B0504030602030204" pitchFamily="34" charset="0"/>
              </a:rPr>
              <a:t>No meaningful climate policies </a:t>
            </a:r>
          </a:p>
          <a:p>
            <a:pPr>
              <a:spcAft>
                <a:spcPts val="600"/>
              </a:spcAft>
            </a:pPr>
            <a:r>
              <a:rPr lang="en-GB" sz="1600" dirty="0">
                <a:latin typeface="Ubuntu" panose="020B0504030602030204" pitchFamily="34" charset="0"/>
              </a:rPr>
              <a:t>Promoted a “gas-led recovery” from COVID-19 crisis will lock-in emissions over the long-term</a:t>
            </a:r>
          </a:p>
          <a:p>
            <a:pPr>
              <a:spcAft>
                <a:spcPts val="600"/>
              </a:spcAft>
            </a:pPr>
            <a:r>
              <a:rPr lang="en-GB" sz="1600" dirty="0">
                <a:latin typeface="Ubuntu" panose="020B0504030602030204" pitchFamily="34" charset="0"/>
              </a:rPr>
              <a:t>Promoted new funding for CCS projects </a:t>
            </a:r>
          </a:p>
          <a:p>
            <a:pPr>
              <a:spcAft>
                <a:spcPts val="600"/>
              </a:spcAft>
            </a:pPr>
            <a:endParaRPr lang="en-GB" sz="1600" dirty="0">
              <a:latin typeface="Ubuntu" panose="020B0504030602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C4BB19-097C-A241-A120-E3E6C211CD72}"/>
              </a:ext>
            </a:extLst>
          </p:cNvPr>
          <p:cNvSpPr/>
          <p:nvPr/>
        </p:nvSpPr>
        <p:spPr>
          <a:xfrm>
            <a:off x="886050" y="5803904"/>
            <a:ext cx="564869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>
                <a:latin typeface="Slack-Lato"/>
              </a:rPr>
              <a:t>Domestic emissions pathways presented here are not final and are likely to change when we present the final results.</a:t>
            </a:r>
            <a:endParaRPr lang="en-DE" sz="9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139B63-7E52-FD4D-96DD-86B39AAD0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4662" y="3923912"/>
            <a:ext cx="3887737" cy="265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2038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54CED-9215-7940-AB7D-A975695E6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Paris is driving action, but….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17D3DA-0AC7-7047-B00C-424603734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20857" y="5758329"/>
            <a:ext cx="2895600" cy="14709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algn="r" defTabSz="342900" rtl="0" fontAlgn="auto">
              <a:spcBef>
                <a:spcPts val="0"/>
              </a:spcBef>
              <a:spcAft>
                <a:spcPts val="0"/>
              </a:spcAft>
              <a:defRPr sz="675" kern="1200">
                <a:solidFill>
                  <a:srgbClr val="800000"/>
                </a:solidFill>
                <a:latin typeface="Ubuntu"/>
                <a:ea typeface="+mn-ea"/>
                <a:cs typeface="Ubuntu"/>
              </a:defRPr>
            </a:lvl1pPr>
            <a:lvl2pPr marL="342900" algn="l" defTabSz="3429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685800" algn="l" defTabSz="3429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028700" algn="l" defTabSz="3429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371600" algn="l" defTabSz="3429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/>
              <a:t>www.climateactiontracker.org</a:t>
            </a:r>
            <a:endParaRPr lang="en-US" dirty="0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B61E0E2B-AC23-43A1-B075-9A762C8E4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544" y="1671376"/>
            <a:ext cx="6912768" cy="418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879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1" y="2814520"/>
            <a:ext cx="9144001" cy="1171671"/>
          </a:xfrm>
          <a:prstGeom prst="rect">
            <a:avLst/>
          </a:prstGeom>
          <a:solidFill>
            <a:srgbClr val="294C94">
              <a:alpha val="8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en-US" dirty="0"/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1685925" y="3098920"/>
            <a:ext cx="8708886" cy="78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</a:extLst>
        </p:spPr>
        <p:txBody>
          <a:bodyPr lIns="84492" bIns="43936" anchor="b"/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300" b="1" i="0" kern="1200">
                <a:solidFill>
                  <a:schemeClr val="bg1"/>
                </a:solidFill>
                <a:latin typeface="Calibri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Thank you! 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524001" y="-1"/>
            <a:ext cx="9143999" cy="19576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24000" y="6039098"/>
            <a:ext cx="9144001" cy="10557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61" y="4689115"/>
            <a:ext cx="3503599" cy="186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018278"/>
      </p:ext>
    </p:extLst>
  </p:cSld>
  <p:clrMapOvr>
    <a:masterClrMapping/>
  </p:clrMapOvr>
  <p:transition spd="slow">
    <p:push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B8C3F-F3D5-7945-9118-2A84DF01C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Land temperatures have already passed 1.5C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DB210-9DBB-7D44-93E1-4BF1130B6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42340" y="6492876"/>
            <a:ext cx="5391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rgbClr val="5B9BD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4D10BC-DC70-41AA-8BB7-C640EAA88F8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5ECB24B-521F-804D-95C8-6D4388251B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38" r="36293" b="68018"/>
          <a:stretch/>
        </p:blipFill>
        <p:spPr bwMode="auto">
          <a:xfrm>
            <a:off x="1981533" y="1916832"/>
            <a:ext cx="8296857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1496AA-DD31-D844-9770-E82AE8F45D6A}"/>
              </a:ext>
            </a:extLst>
          </p:cNvPr>
          <p:cNvSpPr txBox="1"/>
          <p:nvPr/>
        </p:nvSpPr>
        <p:spPr>
          <a:xfrm>
            <a:off x="2423593" y="5949280"/>
            <a:ext cx="4787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3"/>
              </a:rPr>
              <a:t>IPCC Special Report on Climate Change and Land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8774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8D35C-FEA8-D543-9E54-225349E15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176" y="287429"/>
            <a:ext cx="9923607" cy="812797"/>
          </a:xfrm>
        </p:spPr>
        <p:txBody>
          <a:bodyPr>
            <a:normAutofit fontScale="90000"/>
          </a:bodyPr>
          <a:lstStyle/>
          <a:p>
            <a:r>
              <a:rPr lang="en-GB" sz="3200" dirty="0"/>
              <a:t>We can limit warming to close to 1.5C over next decades if we act now</a:t>
            </a:r>
            <a:br>
              <a:rPr lang="en-GB" sz="3200" dirty="0"/>
            </a:br>
            <a:endParaRPr lang="en-GB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A00958-FBA2-EE4C-A798-24B5662A1D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42340" y="6492876"/>
            <a:ext cx="5391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rgbClr val="5B9BD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4D10BC-DC70-41AA-8BB7-C640EAA88F8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5" descr="Chart, box and whisker chart&#10;&#10;Description automatically generated">
            <a:extLst>
              <a:ext uri="{FF2B5EF4-FFF2-40B4-BE49-F238E27FC236}">
                <a16:creationId xmlns:a16="http://schemas.microsoft.com/office/drawing/2014/main" id="{C719FB4D-A7C0-AE43-A49A-FD52726C09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229" y="1282789"/>
            <a:ext cx="6328036" cy="539264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8685B7A-0D1E-014E-8155-292198C836A0}"/>
              </a:ext>
            </a:extLst>
          </p:cNvPr>
          <p:cNvSpPr/>
          <p:nvPr/>
        </p:nvSpPr>
        <p:spPr>
          <a:xfrm>
            <a:off x="6096000" y="571946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222222"/>
                </a:solidFill>
                <a:latin typeface="-apple-system"/>
              </a:rPr>
              <a:t>McKenna </a:t>
            </a:r>
            <a:r>
              <a:rPr lang="en-GB" i="1" dirty="0">
                <a:solidFill>
                  <a:srgbClr val="222222"/>
                </a:solidFill>
                <a:latin typeface="-apple-system"/>
              </a:rPr>
              <a:t>et al.</a:t>
            </a:r>
            <a:r>
              <a:rPr lang="en-GB" dirty="0">
                <a:solidFill>
                  <a:srgbClr val="222222"/>
                </a:solidFill>
                <a:latin typeface="-apple-system"/>
              </a:rPr>
              <a:t>  </a:t>
            </a:r>
            <a:r>
              <a:rPr lang="en-GB" i="1" dirty="0">
                <a:solidFill>
                  <a:srgbClr val="222222"/>
                </a:solidFill>
                <a:latin typeface="-apple-system"/>
              </a:rPr>
              <a:t>Nat. </a:t>
            </a:r>
            <a:r>
              <a:rPr lang="en-GB" i="1" dirty="0" err="1">
                <a:solidFill>
                  <a:srgbClr val="222222"/>
                </a:solidFill>
                <a:latin typeface="-apple-system"/>
              </a:rPr>
              <a:t>Clim</a:t>
            </a:r>
            <a:r>
              <a:rPr lang="en-GB" i="1" dirty="0">
                <a:solidFill>
                  <a:srgbClr val="222222"/>
                </a:solidFill>
                <a:latin typeface="-apple-system"/>
              </a:rPr>
              <a:t>. Chang.</a:t>
            </a:r>
            <a:r>
              <a:rPr lang="en-GB" dirty="0">
                <a:solidFill>
                  <a:srgbClr val="222222"/>
                </a:solidFill>
                <a:latin typeface="-apple-system"/>
              </a:rPr>
              <a:t> </a:t>
            </a:r>
            <a:r>
              <a:rPr lang="en-GB" b="1" dirty="0">
                <a:solidFill>
                  <a:srgbClr val="222222"/>
                </a:solidFill>
                <a:latin typeface="-apple-system"/>
              </a:rPr>
              <a:t>11, </a:t>
            </a:r>
            <a:r>
              <a:rPr lang="en-GB" dirty="0">
                <a:solidFill>
                  <a:srgbClr val="222222"/>
                </a:solidFill>
                <a:latin typeface="-apple-system"/>
              </a:rPr>
              <a:t>126–131 (2021). </a:t>
            </a:r>
            <a:r>
              <a:rPr lang="en-GB" dirty="0">
                <a:solidFill>
                  <a:srgbClr val="222222"/>
                </a:solidFill>
                <a:latin typeface="-apple-system"/>
                <a:hlinkClick r:id="rId3"/>
              </a:rPr>
              <a:t>https://doi.org/10.1038/s41558-020-00957-9</a:t>
            </a:r>
            <a:r>
              <a:rPr lang="en-GB" dirty="0">
                <a:solidFill>
                  <a:srgbClr val="222222"/>
                </a:solidFill>
                <a:latin typeface="-apple-system"/>
              </a:rPr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862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Paris Agreement 1.5</a:t>
            </a:r>
            <a:r>
              <a:rPr lang="en-US" sz="3200" baseline="30000" dirty="0">
                <a:solidFill>
                  <a:schemeClr val="bg1"/>
                </a:solidFill>
              </a:rPr>
              <a:t>o</a:t>
            </a:r>
            <a:r>
              <a:rPr lang="en-US" sz="3200" dirty="0">
                <a:solidFill>
                  <a:schemeClr val="bg1"/>
                </a:solidFill>
              </a:rPr>
              <a:t>C limit and emission goals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1524001" y="1223756"/>
            <a:ext cx="2051720" cy="1485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Aft>
                <a:spcPts val="1000"/>
              </a:spcAft>
              <a:buNone/>
            </a:pPr>
            <a:endParaRPr lang="en-US" sz="2200" i="1" dirty="0">
              <a:latin typeface="Calibri"/>
              <a:ea typeface="Cambria" charset="0"/>
              <a:cs typeface="Calibri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627695" y="1223755"/>
            <a:ext cx="2051720" cy="1485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Aft>
                <a:spcPts val="1000"/>
              </a:spcAft>
              <a:buNone/>
            </a:pPr>
            <a:r>
              <a:rPr lang="en-US" sz="2200" b="1" i="1" dirty="0">
                <a:latin typeface="Calibri"/>
                <a:ea typeface="Cambria" charset="0"/>
                <a:cs typeface="Calibri"/>
              </a:rPr>
              <a:t>Article 4</a:t>
            </a:r>
            <a:endParaRPr lang="en-US" sz="2200" i="1" dirty="0">
              <a:latin typeface="Calibri"/>
              <a:ea typeface="Cambria" charset="0"/>
              <a:cs typeface="Calibri"/>
            </a:endParaRPr>
          </a:p>
          <a:p>
            <a:pPr marL="457200" lvl="1" indent="0">
              <a:spcAft>
                <a:spcPts val="1000"/>
              </a:spcAft>
              <a:buNone/>
            </a:pPr>
            <a:endParaRPr lang="en-US" sz="2200" i="1" dirty="0">
              <a:latin typeface="Calibri"/>
              <a:ea typeface="Cambria" charset="0"/>
              <a:cs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950" y="1668035"/>
            <a:ext cx="2081770" cy="2081770"/>
          </a:xfrm>
          <a:prstGeom prst="rect">
            <a:avLst/>
          </a:prstGeom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02F44E5F-0EC1-604C-80E3-13678E0704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575720" y="1198157"/>
            <a:ext cx="6036478" cy="4847675"/>
          </a:xfrm>
        </p:spPr>
      </p:pic>
    </p:spTree>
    <p:extLst>
      <p:ext uri="{BB962C8B-B14F-4D97-AF65-F5344CB8AC3E}">
        <p14:creationId xmlns:p14="http://schemas.microsoft.com/office/powerpoint/2010/main" val="291524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9189A-69DF-7D4A-A8FB-86970FDF5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7450" y="214434"/>
            <a:ext cx="5603708" cy="609598"/>
          </a:xfrm>
        </p:spPr>
        <p:txBody>
          <a:bodyPr>
            <a:normAutofit fontScale="90000"/>
          </a:bodyPr>
          <a:lstStyle/>
          <a:p>
            <a:r>
              <a:rPr lang="en-GB" dirty="0"/>
              <a:t>Very limited future for gas in a 1.5°C world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3ED610D-6F70-A348-99E7-85896CBC4E3F}"/>
              </a:ext>
            </a:extLst>
          </p:cNvPr>
          <p:cNvGraphicFramePr>
            <a:graphicFrameLocks noGrp="1"/>
          </p:cNvGraphicFramePr>
          <p:nvPr/>
        </p:nvGraphicFramePr>
        <p:xfrm>
          <a:off x="6042517" y="3155215"/>
          <a:ext cx="4428001" cy="10567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6866">
                  <a:extLst>
                    <a:ext uri="{9D8B030D-6E8A-4147-A177-3AD203B41FA5}">
                      <a16:colId xmlns:a16="http://schemas.microsoft.com/office/drawing/2014/main" val="3028598159"/>
                    </a:ext>
                  </a:extLst>
                </a:gridCol>
                <a:gridCol w="838423">
                  <a:extLst>
                    <a:ext uri="{9D8B030D-6E8A-4147-A177-3AD203B41FA5}">
                      <a16:colId xmlns:a16="http://schemas.microsoft.com/office/drawing/2014/main" val="1271970097"/>
                    </a:ext>
                  </a:extLst>
                </a:gridCol>
                <a:gridCol w="869189">
                  <a:extLst>
                    <a:ext uri="{9D8B030D-6E8A-4147-A177-3AD203B41FA5}">
                      <a16:colId xmlns:a16="http://schemas.microsoft.com/office/drawing/2014/main" val="93353695"/>
                    </a:ext>
                  </a:extLst>
                </a:gridCol>
                <a:gridCol w="869189">
                  <a:extLst>
                    <a:ext uri="{9D8B030D-6E8A-4147-A177-3AD203B41FA5}">
                      <a16:colId xmlns:a16="http://schemas.microsoft.com/office/drawing/2014/main" val="3242546471"/>
                    </a:ext>
                  </a:extLst>
                </a:gridCol>
                <a:gridCol w="654334">
                  <a:extLst>
                    <a:ext uri="{9D8B030D-6E8A-4147-A177-3AD203B41FA5}">
                      <a16:colId xmlns:a16="http://schemas.microsoft.com/office/drawing/2014/main" val="2520684274"/>
                    </a:ext>
                  </a:extLst>
                </a:gridCol>
              </a:tblGrid>
              <a:tr h="23034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Fuel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32" marR="23732" marT="23732" marB="23732" anchor="ctr">
                    <a:solidFill>
                      <a:srgbClr val="0D7D85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</a:rPr>
                        <a:t>Change compared to 2010</a:t>
                      </a:r>
                      <a:endParaRPr lang="de-DE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32" marR="23732" marT="23732" marB="23732">
                    <a:solidFill>
                      <a:srgbClr val="0D7D8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3484375"/>
                  </a:ext>
                </a:extLst>
              </a:tr>
              <a:tr h="41322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2030</a:t>
                      </a:r>
                      <a:endParaRPr lang="de-DE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(SR1.5)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32" marR="23732" marT="23732" marB="23732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2030</a:t>
                      </a:r>
                      <a:endParaRPr lang="de-DE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(WEO SDS)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32" marR="23732" marT="23732" marB="23732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2040</a:t>
                      </a:r>
                      <a:endParaRPr lang="de-DE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(SR1.5)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32" marR="23732" marT="23732" marB="23732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2040</a:t>
                      </a:r>
                      <a:endParaRPr lang="de-DE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(WEO)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32" marR="23732" marT="23732" marB="23732"/>
                </a:tc>
                <a:extLst>
                  <a:ext uri="{0D108BD9-81ED-4DB2-BD59-A6C34878D82A}">
                    <a16:rowId xmlns:a16="http://schemas.microsoft.com/office/drawing/2014/main" val="219737454"/>
                  </a:ext>
                </a:extLst>
              </a:tr>
              <a:tr h="4132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Natural gas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32" marR="23732" marT="23732" marB="23732" anchor="ctr">
                    <a:solidFill>
                      <a:srgbClr val="0D7D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14%</a:t>
                      </a:r>
                      <a:endParaRPr lang="de-DE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[-10%, 37%]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32" marR="23732" marT="23732" marB="23732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C00000"/>
                          </a:solidFill>
                          <a:effectLst/>
                        </a:rPr>
                        <a:t>46%</a:t>
                      </a:r>
                      <a:endParaRPr lang="de-DE" sz="12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32" marR="23732" marT="23732" marB="23732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-53%</a:t>
                      </a:r>
                      <a:endParaRPr lang="de-DE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[-67%, -41%]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32" marR="23732" marT="23732" marB="23732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C00000"/>
                          </a:solidFill>
                          <a:effectLst/>
                        </a:rPr>
                        <a:t>12%</a:t>
                      </a:r>
                      <a:endParaRPr lang="de-DE" sz="12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32" marR="23732" marT="23732" marB="23732"/>
                </a:tc>
                <a:extLst>
                  <a:ext uri="{0D108BD9-81ED-4DB2-BD59-A6C34878D82A}">
                    <a16:rowId xmlns:a16="http://schemas.microsoft.com/office/drawing/2014/main" val="2826081680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5FDFBF4-07DC-9C48-B8EE-7B43011BAF6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700270" y="1046603"/>
            <a:ext cx="3526376" cy="5651652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500" dirty="0"/>
              <a:t>Rapid </a:t>
            </a:r>
            <a:r>
              <a:rPr lang="en-AU" sz="1500" b="1" dirty="0"/>
              <a:t>near-term reductions </a:t>
            </a:r>
            <a:r>
              <a:rPr lang="en-AU" sz="1500" dirty="0"/>
              <a:t>in </a:t>
            </a:r>
            <a:r>
              <a:rPr lang="en-AU" sz="1500" b="1" dirty="0"/>
              <a:t>all fossil-fuels </a:t>
            </a:r>
            <a:r>
              <a:rPr lang="en-AU" sz="1500" dirty="0"/>
              <a:t>is necessary to achieve the goals of the Paris Agreement</a:t>
            </a:r>
          </a:p>
          <a:p>
            <a:endParaRPr lang="en-AU" sz="15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/>
              <a:t>Even with CCS the </a:t>
            </a:r>
            <a:r>
              <a:rPr lang="en-US" sz="1600" b="1" dirty="0"/>
              <a:t>role of natural gas in the power sector </a:t>
            </a:r>
            <a:r>
              <a:rPr lang="en-US" sz="1600" dirty="0"/>
              <a:t>would be </a:t>
            </a:r>
            <a:r>
              <a:rPr lang="en-US" sz="1600" b="1" dirty="0"/>
              <a:t>limited</a:t>
            </a:r>
            <a:r>
              <a:rPr lang="en-US" sz="1600" dirty="0"/>
              <a:t> to 8% by 2050</a:t>
            </a:r>
            <a:endParaRPr lang="en-AU" sz="15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dirty="0"/>
              <a:t>It is </a:t>
            </a:r>
            <a:r>
              <a:rPr lang="en-US" sz="1800" b="1" dirty="0"/>
              <a:t>unlikely</a:t>
            </a:r>
            <a:r>
              <a:rPr lang="en-US" sz="1800" dirty="0"/>
              <a:t> there is a role for </a:t>
            </a:r>
            <a:r>
              <a:rPr lang="en-US" sz="1800" b="1" dirty="0"/>
              <a:t>gas with carbon capture and storage (CCS): not competitive with RE and storage costs falling</a:t>
            </a:r>
            <a:endParaRPr lang="en-AU" sz="150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AU" sz="15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500" dirty="0"/>
              <a:t>Reducing energy demand and fast expansion of renewable energy: large benefits for sustainable development goals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AU" sz="15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500" dirty="0"/>
              <a:t>IEA </a:t>
            </a:r>
            <a:r>
              <a:rPr lang="en-AU" sz="1500" b="1" dirty="0"/>
              <a:t>Sustainable Development Scenario  </a:t>
            </a:r>
            <a:r>
              <a:rPr lang="en-AU" sz="1500" dirty="0"/>
              <a:t>projections for natural gas are </a:t>
            </a:r>
            <a:r>
              <a:rPr lang="en-AU" sz="1500" b="1" dirty="0"/>
              <a:t>at odds with IPCC 1.5°C Report findings</a:t>
            </a:r>
          </a:p>
          <a:p>
            <a:endParaRPr lang="en-GB" sz="15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2C6A4B-4485-9F4B-A9B1-89D0D104F13A}"/>
              </a:ext>
            </a:extLst>
          </p:cNvPr>
          <p:cNvSpPr/>
          <p:nvPr/>
        </p:nvSpPr>
        <p:spPr>
          <a:xfrm>
            <a:off x="6042516" y="2822140"/>
            <a:ext cx="4652896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350" b="1" dirty="0"/>
              <a:t>Gas in the Electricity Sector under IPCC vs. IEA SDS scenarios</a:t>
            </a:r>
            <a:endParaRPr lang="en-US" sz="135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750F54-E2F8-AF40-81C1-DE07E9EC5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520" y="1046603"/>
            <a:ext cx="1096060" cy="15789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2ECE2A-319B-4D45-A57A-CCE0A395F59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6306" y="1046603"/>
            <a:ext cx="1333102" cy="1733690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DB0BFF7-9339-F447-94F8-87A5DEFC1D71}"/>
              </a:ext>
            </a:extLst>
          </p:cNvPr>
          <p:cNvCxnSpPr/>
          <p:nvPr/>
        </p:nvCxnSpPr>
        <p:spPr>
          <a:xfrm>
            <a:off x="8054056" y="1708188"/>
            <a:ext cx="629816" cy="0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A1D149F-34E0-EE42-86F3-4A34A61E2B7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3024" y="4245000"/>
            <a:ext cx="4102064" cy="248294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7F60AC4-9BA4-7845-9372-1EC175E6A7B6}"/>
              </a:ext>
            </a:extLst>
          </p:cNvPr>
          <p:cNvSpPr/>
          <p:nvPr/>
        </p:nvSpPr>
        <p:spPr>
          <a:xfrm>
            <a:off x="7571158" y="4409069"/>
            <a:ext cx="23785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Natural gas (w/o CCS) in power sector is phased down rapidly</a:t>
            </a:r>
          </a:p>
        </p:txBody>
      </p:sp>
    </p:spTree>
    <p:extLst>
      <p:ext uri="{BB962C8B-B14F-4D97-AF65-F5344CB8AC3E}">
        <p14:creationId xmlns:p14="http://schemas.microsoft.com/office/powerpoint/2010/main" val="36797248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3926E8-6768-0A4B-8BFF-E368449D4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" y="1299848"/>
            <a:ext cx="7452000" cy="496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B1E7D1-5E0C-D140-84B5-736DA80C7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1.5C Scenarios see drastic reductions in gas generation</a:t>
            </a:r>
            <a:endParaRPr lang="en-DE" sz="2400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1DA2DA44-AF52-0D4C-9EC5-6AD35A184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5799" y="1862292"/>
            <a:ext cx="5148263" cy="16741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DE" sz="2000" dirty="0"/>
              <a:t>Coal power generation must:</a:t>
            </a:r>
            <a:endParaRPr lang="en-DE" sz="1800" dirty="0"/>
          </a:p>
          <a:p>
            <a:r>
              <a:rPr lang="en-DE" sz="1800" b="1" dirty="0"/>
              <a:t>Peak by 2020 </a:t>
            </a:r>
            <a:r>
              <a:rPr lang="en-DE" sz="1800" dirty="0"/>
              <a:t>and, </a:t>
            </a:r>
          </a:p>
          <a:p>
            <a:r>
              <a:rPr lang="en-DE" sz="1800" dirty="0">
                <a:solidFill>
                  <a:schemeClr val="tx1"/>
                </a:solidFill>
              </a:rPr>
              <a:t>Rapidly decrease to </a:t>
            </a:r>
            <a:r>
              <a:rPr lang="en-DE" sz="1800" b="1" dirty="0">
                <a:solidFill>
                  <a:schemeClr val="tx1"/>
                </a:solidFill>
              </a:rPr>
              <a:t>80% below 2010 levels by 2030 </a:t>
            </a:r>
            <a:r>
              <a:rPr lang="en-DE" sz="1800" dirty="0">
                <a:solidFill>
                  <a:schemeClr val="tx1"/>
                </a:solidFill>
              </a:rPr>
              <a:t>and, </a:t>
            </a:r>
          </a:p>
          <a:p>
            <a:r>
              <a:rPr lang="en-DE" sz="1800" b="1" dirty="0">
                <a:solidFill>
                  <a:schemeClr val="tx1"/>
                </a:solidFill>
              </a:rPr>
              <a:t>Be phased out by 2040 </a:t>
            </a:r>
            <a:r>
              <a:rPr lang="en-DE" sz="1800" dirty="0">
                <a:solidFill>
                  <a:schemeClr val="tx1"/>
                </a:solidFill>
              </a:rPr>
              <a:t>at the latest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65CFE5A1-7E26-8441-944F-2862C5467DB0}"/>
              </a:ext>
            </a:extLst>
          </p:cNvPr>
          <p:cNvSpPr txBox="1">
            <a:spLocks/>
          </p:cNvSpPr>
          <p:nvPr/>
        </p:nvSpPr>
        <p:spPr>
          <a:xfrm>
            <a:off x="7034089" y="3664208"/>
            <a:ext cx="5148263" cy="16741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68" indent="-257168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199" indent="-214308" algn="l" defTabSz="342892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342892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342892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DE" sz="2000" dirty="0"/>
              <a:t>Unabated gas lags only slightly behind:</a:t>
            </a:r>
            <a:endParaRPr lang="en-DE" sz="1800" dirty="0"/>
          </a:p>
          <a:p>
            <a:r>
              <a:rPr lang="en-DE" sz="1800" b="1" dirty="0"/>
              <a:t>Peak by 2020 </a:t>
            </a:r>
            <a:r>
              <a:rPr lang="en-DE" sz="1800" dirty="0"/>
              <a:t>and, </a:t>
            </a:r>
          </a:p>
          <a:p>
            <a:r>
              <a:rPr lang="en-DE" sz="1800" dirty="0">
                <a:solidFill>
                  <a:schemeClr val="tx1"/>
                </a:solidFill>
              </a:rPr>
              <a:t>Rapidly decrease to </a:t>
            </a:r>
            <a:r>
              <a:rPr lang="en-DE" sz="1800" b="1" dirty="0">
                <a:solidFill>
                  <a:schemeClr val="tx1"/>
                </a:solidFill>
              </a:rPr>
              <a:t>80% below 2010 levels in 2040s </a:t>
            </a:r>
            <a:r>
              <a:rPr lang="en-DE" sz="1800" dirty="0">
                <a:solidFill>
                  <a:schemeClr val="tx1"/>
                </a:solidFill>
              </a:rPr>
              <a:t>and, </a:t>
            </a:r>
          </a:p>
          <a:p>
            <a:r>
              <a:rPr lang="en-DE" sz="1800" b="1" dirty="0">
                <a:solidFill>
                  <a:schemeClr val="tx1"/>
                </a:solidFill>
              </a:rPr>
              <a:t>Be phased out in 2050s</a:t>
            </a:r>
            <a:endParaRPr lang="en-DE" sz="1800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3F92CF-BA7A-FE4F-AA60-CAF8D2F4B4E8}"/>
              </a:ext>
            </a:extLst>
          </p:cNvPr>
          <p:cNvSpPr txBox="1"/>
          <p:nvPr/>
        </p:nvSpPr>
        <p:spPr>
          <a:xfrm>
            <a:off x="656193" y="6021627"/>
            <a:ext cx="57756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i="1" dirty="0"/>
              <a:t>Unabated coal &amp; gas in power generation in 1.5C low and no-overshoot scenarios (SR15, interquartile range)</a:t>
            </a:r>
            <a:endParaRPr lang="en-DE" sz="1000" dirty="0"/>
          </a:p>
        </p:txBody>
      </p:sp>
    </p:spTree>
    <p:extLst>
      <p:ext uri="{BB962C8B-B14F-4D97-AF65-F5344CB8AC3E}">
        <p14:creationId xmlns:p14="http://schemas.microsoft.com/office/powerpoint/2010/main" val="3182630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E5BB083D-6C62-B449-8ED8-2E7E86938A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347" y="1302708"/>
            <a:ext cx="5873262" cy="457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0F5CDD11-B2C4-5C47-85C9-DA39CA89F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84670"/>
            <a:ext cx="9923607" cy="81279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An Australian 1.5</a:t>
            </a:r>
            <a:r>
              <a:rPr lang="en-US" sz="3200" baseline="30000" dirty="0">
                <a:solidFill>
                  <a:schemeClr val="bg1"/>
                </a:solidFill>
              </a:rPr>
              <a:t>o</a:t>
            </a:r>
            <a:r>
              <a:rPr lang="en-US" sz="3200" dirty="0">
                <a:solidFill>
                  <a:schemeClr val="bg1"/>
                </a:solidFill>
              </a:rPr>
              <a:t>C compatible GHG pathway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3E4C8A-9F59-0C41-A99A-392D072D4A1E}"/>
              </a:ext>
            </a:extLst>
          </p:cNvPr>
          <p:cNvSpPr/>
          <p:nvPr/>
        </p:nvSpPr>
        <p:spPr>
          <a:xfrm>
            <a:off x="8326609" y="1302708"/>
            <a:ext cx="35230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/>
              <a:t>Accelerated climate action in line with  Paris Agreement-compatible scenarios  needed across all sectors.</a:t>
            </a:r>
          </a:p>
          <a:p>
            <a:endParaRPr lang="en-AU" dirty="0"/>
          </a:p>
          <a:p>
            <a:r>
              <a:rPr lang="en-AU" dirty="0"/>
              <a:t>By 2030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50% below 2005  excluding LULUCF.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66% below 2005 by 2030 including LULUCF</a:t>
            </a:r>
          </a:p>
          <a:p>
            <a:endParaRPr lang="en-AU" dirty="0"/>
          </a:p>
          <a:p>
            <a:r>
              <a:rPr lang="en-AU" dirty="0"/>
              <a:t>Net-zero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by 2050  with end of deforestation by 2030 + forest carbon storage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by 2040 with doubled forest carbon storage</a:t>
            </a:r>
          </a:p>
          <a:p>
            <a:pPr marL="285750" indent="-285750">
              <a:buFontTx/>
              <a:buChar char="-"/>
            </a:pPr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FDFDD6-5EA0-8647-AADF-9E9BA2D594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23836"/>
            <a:ext cx="2417259" cy="181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1616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F69675AF-7C8D-934B-B636-2C8087DB86BE}"/>
              </a:ext>
            </a:extLst>
          </p:cNvPr>
          <p:cNvSpPr txBox="1">
            <a:spLocks/>
          </p:cNvSpPr>
          <p:nvPr/>
        </p:nvSpPr>
        <p:spPr>
          <a:xfrm>
            <a:off x="663733" y="0"/>
            <a:ext cx="9923607" cy="8127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An Australian 1.5</a:t>
            </a:r>
            <a:r>
              <a:rPr lang="en-US" sz="3200" baseline="30000" dirty="0"/>
              <a:t>o</a:t>
            </a:r>
            <a:r>
              <a:rPr lang="en-US" sz="3200" dirty="0"/>
              <a:t>C compatible GHG pathway to net-zero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07DAFC-5232-0B4B-93CF-CB8DAE02D4B1}"/>
              </a:ext>
            </a:extLst>
          </p:cNvPr>
          <p:cNvSpPr/>
          <p:nvPr/>
        </p:nvSpPr>
        <p:spPr>
          <a:xfrm>
            <a:off x="5095626" y="5934670"/>
            <a:ext cx="3695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latin typeface="Ubuntu" panose="020B05040306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Net zero by 2040 if deforestation ends by 2030 and forest carbon storage doubles  by 2040</a:t>
            </a:r>
            <a:r>
              <a:rPr lang="en-AU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306D99-3F01-4B4D-9B2C-7A838FEA1FE8}"/>
              </a:ext>
            </a:extLst>
          </p:cNvPr>
          <p:cNvSpPr txBox="1"/>
          <p:nvPr/>
        </p:nvSpPr>
        <p:spPr>
          <a:xfrm>
            <a:off x="9223900" y="4274432"/>
            <a:ext cx="121787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dirty="0"/>
              <a:t>All GHG Net-zero by 2050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189AAF-7D55-FE4B-88E9-85FFD1E61E7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51" y="1243444"/>
            <a:ext cx="8256550" cy="46308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FA95B3-9059-5B42-BEC7-0D02DAB5CD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8710" y="1466823"/>
            <a:ext cx="2417259" cy="181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3269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986EF-4AAB-7D45-A9B2-15D63FB10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B64E55-DB86-894F-A0E5-65274C63708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AU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BCD7A51-8B83-40F6-9738-D01D377D39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2638297"/>
              </p:ext>
            </p:extLst>
          </p:nvPr>
        </p:nvGraphicFramePr>
        <p:xfrm>
          <a:off x="687896" y="1174458"/>
          <a:ext cx="10594435" cy="5584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F2F8346-180B-BB40-A95D-9B7AE4D1BAD7}"/>
              </a:ext>
            </a:extLst>
          </p:cNvPr>
          <p:cNvSpPr txBox="1"/>
          <p:nvPr/>
        </p:nvSpPr>
        <p:spPr>
          <a:xfrm>
            <a:off x="2016571" y="209726"/>
            <a:ext cx="720292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Natural Gas use in  Reference Scenario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36071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986EF-4AAB-7D45-A9B2-15D63FB10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B64E55-DB86-894F-A0E5-65274C63708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2F8346-180B-BB40-A95D-9B7AE4D1BAD7}"/>
              </a:ext>
            </a:extLst>
          </p:cNvPr>
          <p:cNvSpPr txBox="1"/>
          <p:nvPr/>
        </p:nvSpPr>
        <p:spPr>
          <a:xfrm>
            <a:off x="2016571" y="209726"/>
            <a:ext cx="720292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0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solidFill>
                  <a:schemeClr val="bg1"/>
                </a:solidFill>
              </a:rPr>
              <a:t>Natural Gas use in Paris Agreement Scenario</a:t>
            </a:r>
          </a:p>
          <a:p>
            <a:endParaRPr lang="en-AU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B3F2135-E1BA-4259-90CD-FA0161A9E8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6524873"/>
              </p:ext>
            </p:extLst>
          </p:nvPr>
        </p:nvGraphicFramePr>
        <p:xfrm>
          <a:off x="914400" y="1140902"/>
          <a:ext cx="10521373" cy="5393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3512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0CD742A1-0F9F-3441-AE6D-7D58D55F8C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04" y="988235"/>
            <a:ext cx="9204305" cy="559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B9A7B44-C9A2-2C41-AEFE-FCAD61EB9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854" y="175438"/>
            <a:ext cx="9923607" cy="812797"/>
          </a:xfrm>
        </p:spPr>
        <p:txBody>
          <a:bodyPr>
            <a:normAutofit/>
          </a:bodyPr>
          <a:lstStyle/>
          <a:p>
            <a:r>
              <a:rPr lang="en-US" sz="3200" dirty="0"/>
              <a:t>LNG sector</a:t>
            </a:r>
            <a:r>
              <a:rPr lang="en-US" sz="3200" dirty="0">
                <a:solidFill>
                  <a:schemeClr val="bg1"/>
                </a:solidFill>
              </a:rPr>
              <a:t>: contributions to abatement</a:t>
            </a:r>
          </a:p>
        </p:txBody>
      </p:sp>
    </p:spTree>
    <p:extLst>
      <p:ext uri="{BB962C8B-B14F-4D97-AF65-F5344CB8AC3E}">
        <p14:creationId xmlns:p14="http://schemas.microsoft.com/office/powerpoint/2010/main" val="38117758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Impact -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15425</TotalTime>
  <Words>747</Words>
  <Application>Microsoft Macintosh PowerPoint</Application>
  <PresentationFormat>Widescreen</PresentationFormat>
  <Paragraphs>126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-apple-system</vt:lpstr>
      <vt:lpstr>Arial</vt:lpstr>
      <vt:lpstr>Brandon Grotesque Bold</vt:lpstr>
      <vt:lpstr>Brandon Grotesque Regular</vt:lpstr>
      <vt:lpstr>Calibri</vt:lpstr>
      <vt:lpstr>Slack-Lato</vt:lpstr>
      <vt:lpstr>Ubuntu</vt:lpstr>
      <vt:lpstr>Wingdings</vt:lpstr>
      <vt:lpstr>Impact - Powerpoint Template</vt:lpstr>
      <vt:lpstr>PowerPoint Presentation</vt:lpstr>
      <vt:lpstr>Paris Agreement 1.5oC limit and emission goals</vt:lpstr>
      <vt:lpstr>Very limited future for gas in a 1.5°C world</vt:lpstr>
      <vt:lpstr>1.5C Scenarios see drastic reductions in gas generation</vt:lpstr>
      <vt:lpstr>An Australian 1.5oC compatible GHG pathway  </vt:lpstr>
      <vt:lpstr>PowerPoint Presentation</vt:lpstr>
      <vt:lpstr>PowerPoint Presentation</vt:lpstr>
      <vt:lpstr>PowerPoint Presentation</vt:lpstr>
      <vt:lpstr>LNG sector: contributions to abatement</vt:lpstr>
      <vt:lpstr>IEA:  Renewables are on track to set new records in 2021 </vt:lpstr>
      <vt:lpstr>Way forward:  Large potential to speed up action in the power sector</vt:lpstr>
      <vt:lpstr>More stunning falls in solar and battery storage costs </vt:lpstr>
      <vt:lpstr>Net Zero Goals and Australia’s Markets for LNG and Coal</vt:lpstr>
      <vt:lpstr>Australia: NDCs and policies are far from sufficient</vt:lpstr>
      <vt:lpstr>Paris is driving action, but….</vt:lpstr>
      <vt:lpstr>PowerPoint Presentation</vt:lpstr>
      <vt:lpstr>Land temperatures have already passed 1.5C </vt:lpstr>
      <vt:lpstr>We can limit warming to close to 1.5C over next decades if we act now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Beer</dc:creator>
  <cp:lastModifiedBy>[Climate] [Analytics]</cp:lastModifiedBy>
  <cp:revision>444</cp:revision>
  <cp:lastPrinted>2020-05-08T05:57:35Z</cp:lastPrinted>
  <dcterms:created xsi:type="dcterms:W3CDTF">2017-03-30T14:57:37Z</dcterms:created>
  <dcterms:modified xsi:type="dcterms:W3CDTF">2021-05-17T14:34:45Z</dcterms:modified>
</cp:coreProperties>
</file>